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256" r:id="rId2"/>
    <p:sldId id="347" r:id="rId3"/>
    <p:sldId id="333" r:id="rId4"/>
    <p:sldId id="346" r:id="rId5"/>
    <p:sldId id="385" r:id="rId6"/>
    <p:sldId id="386" r:id="rId7"/>
    <p:sldId id="387" r:id="rId8"/>
    <p:sldId id="327" r:id="rId9"/>
    <p:sldId id="377" r:id="rId10"/>
    <p:sldId id="378" r:id="rId11"/>
    <p:sldId id="388" r:id="rId12"/>
    <p:sldId id="339" r:id="rId13"/>
    <p:sldId id="340" r:id="rId14"/>
    <p:sldId id="334" r:id="rId15"/>
    <p:sldId id="389" r:id="rId16"/>
    <p:sldId id="341" r:id="rId17"/>
    <p:sldId id="390" r:id="rId18"/>
    <p:sldId id="335" r:id="rId19"/>
    <p:sldId id="342" r:id="rId20"/>
    <p:sldId id="343" r:id="rId21"/>
    <p:sldId id="336" r:id="rId22"/>
    <p:sldId id="344" r:id="rId23"/>
    <p:sldId id="337" r:id="rId24"/>
    <p:sldId id="345" r:id="rId25"/>
    <p:sldId id="329" r:id="rId26"/>
    <p:sldId id="328" r:id="rId27"/>
    <p:sldId id="379" r:id="rId28"/>
    <p:sldId id="380" r:id="rId29"/>
    <p:sldId id="307" r:id="rId30"/>
    <p:sldId id="381" r:id="rId31"/>
    <p:sldId id="382" r:id="rId32"/>
    <p:sldId id="383" r:id="rId33"/>
    <p:sldId id="384" r:id="rId34"/>
    <p:sldId id="391" r:id="rId35"/>
    <p:sldId id="33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8FD"/>
    <a:srgbClr val="0000FF"/>
    <a:srgbClr val="3333FD"/>
    <a:srgbClr val="0000CC"/>
    <a:srgbClr val="CC1704"/>
    <a:srgbClr val="000099"/>
    <a:srgbClr val="003399"/>
    <a:srgbClr val="6732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5619" autoAdjust="0"/>
  </p:normalViewPr>
  <p:slideViewPr>
    <p:cSldViewPr snapToGrid="0">
      <p:cViewPr varScale="1">
        <p:scale>
          <a:sx n="97" d="100"/>
          <a:sy n="97" d="100"/>
        </p:scale>
        <p:origin x="20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4CD06-CDB8-463C-82C0-327730F8ACA7}" type="datetimeFigureOut">
              <a:rPr lang="en-US" smtClean="0"/>
              <a:t>2/26/2023</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96392-4F4E-4DC5-B4DA-6DF644E23DB5}" type="slidenum">
              <a:rPr lang="en-US" smtClean="0"/>
              <a:t>‹#›</a:t>
            </a:fld>
            <a:endParaRPr lang="en-US"/>
          </a:p>
        </p:txBody>
      </p:sp>
    </p:spTree>
    <p:extLst>
      <p:ext uri="{BB962C8B-B14F-4D97-AF65-F5344CB8AC3E}">
        <p14:creationId xmlns:p14="http://schemas.microsoft.com/office/powerpoint/2010/main" val="341579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1</a:t>
            </a:fld>
            <a:endParaRPr lang="en-US"/>
          </a:p>
        </p:txBody>
      </p:sp>
    </p:spTree>
    <p:extLst>
      <p:ext uri="{BB962C8B-B14F-4D97-AF65-F5344CB8AC3E}">
        <p14:creationId xmlns:p14="http://schemas.microsoft.com/office/powerpoint/2010/main" val="3734435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10</a:t>
            </a:fld>
            <a:endParaRPr lang="en-US"/>
          </a:p>
        </p:txBody>
      </p:sp>
    </p:spTree>
    <p:extLst>
      <p:ext uri="{BB962C8B-B14F-4D97-AF65-F5344CB8AC3E}">
        <p14:creationId xmlns:p14="http://schemas.microsoft.com/office/powerpoint/2010/main" val="3187124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11</a:t>
            </a:fld>
            <a:endParaRPr lang="en-US"/>
          </a:p>
        </p:txBody>
      </p:sp>
    </p:spTree>
    <p:extLst>
      <p:ext uri="{BB962C8B-B14F-4D97-AF65-F5344CB8AC3E}">
        <p14:creationId xmlns:p14="http://schemas.microsoft.com/office/powerpoint/2010/main" val="894960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12</a:t>
            </a:fld>
            <a:endParaRPr lang="en-US"/>
          </a:p>
        </p:txBody>
      </p:sp>
    </p:spTree>
    <p:extLst>
      <p:ext uri="{BB962C8B-B14F-4D97-AF65-F5344CB8AC3E}">
        <p14:creationId xmlns:p14="http://schemas.microsoft.com/office/powerpoint/2010/main" val="311558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13</a:t>
            </a:fld>
            <a:endParaRPr lang="en-US"/>
          </a:p>
        </p:txBody>
      </p:sp>
    </p:spTree>
    <p:extLst>
      <p:ext uri="{BB962C8B-B14F-4D97-AF65-F5344CB8AC3E}">
        <p14:creationId xmlns:p14="http://schemas.microsoft.com/office/powerpoint/2010/main" val="482291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14</a:t>
            </a:fld>
            <a:endParaRPr lang="en-US"/>
          </a:p>
        </p:txBody>
      </p:sp>
    </p:spTree>
    <p:extLst>
      <p:ext uri="{BB962C8B-B14F-4D97-AF65-F5344CB8AC3E}">
        <p14:creationId xmlns:p14="http://schemas.microsoft.com/office/powerpoint/2010/main" val="233525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15</a:t>
            </a:fld>
            <a:endParaRPr lang="en-US"/>
          </a:p>
        </p:txBody>
      </p:sp>
    </p:spTree>
    <p:extLst>
      <p:ext uri="{BB962C8B-B14F-4D97-AF65-F5344CB8AC3E}">
        <p14:creationId xmlns:p14="http://schemas.microsoft.com/office/powerpoint/2010/main" val="244866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16</a:t>
            </a:fld>
            <a:endParaRPr lang="en-US"/>
          </a:p>
        </p:txBody>
      </p:sp>
    </p:spTree>
    <p:extLst>
      <p:ext uri="{BB962C8B-B14F-4D97-AF65-F5344CB8AC3E}">
        <p14:creationId xmlns:p14="http://schemas.microsoft.com/office/powerpoint/2010/main" val="3355604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17</a:t>
            </a:fld>
            <a:endParaRPr lang="en-US"/>
          </a:p>
        </p:txBody>
      </p:sp>
    </p:spTree>
    <p:extLst>
      <p:ext uri="{BB962C8B-B14F-4D97-AF65-F5344CB8AC3E}">
        <p14:creationId xmlns:p14="http://schemas.microsoft.com/office/powerpoint/2010/main" val="1453671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18</a:t>
            </a:fld>
            <a:endParaRPr lang="en-US"/>
          </a:p>
        </p:txBody>
      </p:sp>
    </p:spTree>
    <p:extLst>
      <p:ext uri="{BB962C8B-B14F-4D97-AF65-F5344CB8AC3E}">
        <p14:creationId xmlns:p14="http://schemas.microsoft.com/office/powerpoint/2010/main" val="3770153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19</a:t>
            </a:fld>
            <a:endParaRPr lang="en-US"/>
          </a:p>
        </p:txBody>
      </p:sp>
    </p:spTree>
    <p:extLst>
      <p:ext uri="{BB962C8B-B14F-4D97-AF65-F5344CB8AC3E}">
        <p14:creationId xmlns:p14="http://schemas.microsoft.com/office/powerpoint/2010/main" val="63800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a:t>
            </a:fld>
            <a:endParaRPr lang="en-US"/>
          </a:p>
        </p:txBody>
      </p:sp>
    </p:spTree>
    <p:extLst>
      <p:ext uri="{BB962C8B-B14F-4D97-AF65-F5344CB8AC3E}">
        <p14:creationId xmlns:p14="http://schemas.microsoft.com/office/powerpoint/2010/main" val="526105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20</a:t>
            </a:fld>
            <a:endParaRPr lang="en-US"/>
          </a:p>
        </p:txBody>
      </p:sp>
    </p:spTree>
    <p:extLst>
      <p:ext uri="{BB962C8B-B14F-4D97-AF65-F5344CB8AC3E}">
        <p14:creationId xmlns:p14="http://schemas.microsoft.com/office/powerpoint/2010/main" val="1754101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21</a:t>
            </a:fld>
            <a:endParaRPr lang="en-US"/>
          </a:p>
        </p:txBody>
      </p:sp>
    </p:spTree>
    <p:extLst>
      <p:ext uri="{BB962C8B-B14F-4D97-AF65-F5344CB8AC3E}">
        <p14:creationId xmlns:p14="http://schemas.microsoft.com/office/powerpoint/2010/main" val="1276771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22</a:t>
            </a:fld>
            <a:endParaRPr lang="en-US"/>
          </a:p>
        </p:txBody>
      </p:sp>
    </p:spTree>
    <p:extLst>
      <p:ext uri="{BB962C8B-B14F-4D97-AF65-F5344CB8AC3E}">
        <p14:creationId xmlns:p14="http://schemas.microsoft.com/office/powerpoint/2010/main" val="1438356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23</a:t>
            </a:fld>
            <a:endParaRPr lang="en-US"/>
          </a:p>
        </p:txBody>
      </p:sp>
    </p:spTree>
    <p:extLst>
      <p:ext uri="{BB962C8B-B14F-4D97-AF65-F5344CB8AC3E}">
        <p14:creationId xmlns:p14="http://schemas.microsoft.com/office/powerpoint/2010/main" val="1122978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24</a:t>
            </a:fld>
            <a:endParaRPr lang="en-US"/>
          </a:p>
        </p:txBody>
      </p:sp>
    </p:spTree>
    <p:extLst>
      <p:ext uri="{BB962C8B-B14F-4D97-AF65-F5344CB8AC3E}">
        <p14:creationId xmlns:p14="http://schemas.microsoft.com/office/powerpoint/2010/main" val="29136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25</a:t>
            </a:fld>
            <a:endParaRPr lang="en-US"/>
          </a:p>
        </p:txBody>
      </p:sp>
    </p:spTree>
    <p:extLst>
      <p:ext uri="{BB962C8B-B14F-4D97-AF65-F5344CB8AC3E}">
        <p14:creationId xmlns:p14="http://schemas.microsoft.com/office/powerpoint/2010/main" val="1096676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26</a:t>
            </a:fld>
            <a:endParaRPr lang="en-US"/>
          </a:p>
        </p:txBody>
      </p:sp>
    </p:spTree>
    <p:extLst>
      <p:ext uri="{BB962C8B-B14F-4D97-AF65-F5344CB8AC3E}">
        <p14:creationId xmlns:p14="http://schemas.microsoft.com/office/powerpoint/2010/main" val="2009521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27</a:t>
            </a:fld>
            <a:endParaRPr lang="en-US"/>
          </a:p>
        </p:txBody>
      </p:sp>
    </p:spTree>
    <p:extLst>
      <p:ext uri="{BB962C8B-B14F-4D97-AF65-F5344CB8AC3E}">
        <p14:creationId xmlns:p14="http://schemas.microsoft.com/office/powerpoint/2010/main" val="47719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28</a:t>
            </a:fld>
            <a:endParaRPr lang="en-US"/>
          </a:p>
        </p:txBody>
      </p:sp>
    </p:spTree>
    <p:extLst>
      <p:ext uri="{BB962C8B-B14F-4D97-AF65-F5344CB8AC3E}">
        <p14:creationId xmlns:p14="http://schemas.microsoft.com/office/powerpoint/2010/main" val="4099769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29</a:t>
            </a:fld>
            <a:endParaRPr lang="en-US"/>
          </a:p>
        </p:txBody>
      </p:sp>
    </p:spTree>
    <p:extLst>
      <p:ext uri="{BB962C8B-B14F-4D97-AF65-F5344CB8AC3E}">
        <p14:creationId xmlns:p14="http://schemas.microsoft.com/office/powerpoint/2010/main" val="2805773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a:t>
            </a:fld>
            <a:endParaRPr lang="en-US"/>
          </a:p>
        </p:txBody>
      </p:sp>
    </p:spTree>
    <p:extLst>
      <p:ext uri="{BB962C8B-B14F-4D97-AF65-F5344CB8AC3E}">
        <p14:creationId xmlns:p14="http://schemas.microsoft.com/office/powerpoint/2010/main" val="981882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30</a:t>
            </a:fld>
            <a:endParaRPr lang="en-US"/>
          </a:p>
        </p:txBody>
      </p:sp>
    </p:spTree>
    <p:extLst>
      <p:ext uri="{BB962C8B-B14F-4D97-AF65-F5344CB8AC3E}">
        <p14:creationId xmlns:p14="http://schemas.microsoft.com/office/powerpoint/2010/main" val="996394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31</a:t>
            </a:fld>
            <a:endParaRPr lang="en-US"/>
          </a:p>
        </p:txBody>
      </p:sp>
    </p:spTree>
    <p:extLst>
      <p:ext uri="{BB962C8B-B14F-4D97-AF65-F5344CB8AC3E}">
        <p14:creationId xmlns:p14="http://schemas.microsoft.com/office/powerpoint/2010/main" val="956307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32</a:t>
            </a:fld>
            <a:endParaRPr lang="en-US"/>
          </a:p>
        </p:txBody>
      </p:sp>
    </p:spTree>
    <p:extLst>
      <p:ext uri="{BB962C8B-B14F-4D97-AF65-F5344CB8AC3E}">
        <p14:creationId xmlns:p14="http://schemas.microsoft.com/office/powerpoint/2010/main" val="1525531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33</a:t>
            </a:fld>
            <a:endParaRPr lang="en-US"/>
          </a:p>
        </p:txBody>
      </p:sp>
    </p:spTree>
    <p:extLst>
      <p:ext uri="{BB962C8B-B14F-4D97-AF65-F5344CB8AC3E}">
        <p14:creationId xmlns:p14="http://schemas.microsoft.com/office/powerpoint/2010/main" val="458230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34</a:t>
            </a:fld>
            <a:endParaRPr lang="en-US"/>
          </a:p>
        </p:txBody>
      </p:sp>
    </p:spTree>
    <p:extLst>
      <p:ext uri="{BB962C8B-B14F-4D97-AF65-F5344CB8AC3E}">
        <p14:creationId xmlns:p14="http://schemas.microsoft.com/office/powerpoint/2010/main" val="2838252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35</a:t>
            </a:fld>
            <a:endParaRPr lang="en-US"/>
          </a:p>
        </p:txBody>
      </p:sp>
    </p:spTree>
    <p:extLst>
      <p:ext uri="{BB962C8B-B14F-4D97-AF65-F5344CB8AC3E}">
        <p14:creationId xmlns:p14="http://schemas.microsoft.com/office/powerpoint/2010/main" val="2867937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4</a:t>
            </a:fld>
            <a:endParaRPr lang="en-US"/>
          </a:p>
        </p:txBody>
      </p:sp>
    </p:spTree>
    <p:extLst>
      <p:ext uri="{BB962C8B-B14F-4D97-AF65-F5344CB8AC3E}">
        <p14:creationId xmlns:p14="http://schemas.microsoft.com/office/powerpoint/2010/main" val="2397050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5</a:t>
            </a:fld>
            <a:endParaRPr lang="en-US"/>
          </a:p>
        </p:txBody>
      </p:sp>
    </p:spTree>
    <p:extLst>
      <p:ext uri="{BB962C8B-B14F-4D97-AF65-F5344CB8AC3E}">
        <p14:creationId xmlns:p14="http://schemas.microsoft.com/office/powerpoint/2010/main" val="332866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6</a:t>
            </a:fld>
            <a:endParaRPr lang="en-US"/>
          </a:p>
        </p:txBody>
      </p:sp>
    </p:spTree>
    <p:extLst>
      <p:ext uri="{BB962C8B-B14F-4D97-AF65-F5344CB8AC3E}">
        <p14:creationId xmlns:p14="http://schemas.microsoft.com/office/powerpoint/2010/main" val="4044170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7</a:t>
            </a:fld>
            <a:endParaRPr lang="en-US"/>
          </a:p>
        </p:txBody>
      </p:sp>
    </p:spTree>
    <p:extLst>
      <p:ext uri="{BB962C8B-B14F-4D97-AF65-F5344CB8AC3E}">
        <p14:creationId xmlns:p14="http://schemas.microsoft.com/office/powerpoint/2010/main" val="3229117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8</a:t>
            </a:fld>
            <a:endParaRPr lang="en-US"/>
          </a:p>
        </p:txBody>
      </p:sp>
    </p:spTree>
    <p:extLst>
      <p:ext uri="{BB962C8B-B14F-4D97-AF65-F5344CB8AC3E}">
        <p14:creationId xmlns:p14="http://schemas.microsoft.com/office/powerpoint/2010/main" val="116963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9</a:t>
            </a:fld>
            <a:endParaRPr lang="en-US"/>
          </a:p>
        </p:txBody>
      </p:sp>
    </p:spTree>
    <p:extLst>
      <p:ext uri="{BB962C8B-B14F-4D97-AF65-F5344CB8AC3E}">
        <p14:creationId xmlns:p14="http://schemas.microsoft.com/office/powerpoint/2010/main" val="3334451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644169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15396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797776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1292476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9F8D91E-FFF0-45B5-AFE0-22E101FDFDBC}" type="datetimeFigureOut">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064676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9F8D91E-FFF0-45B5-AFE0-22E101FDFDBC}" type="datetimeFigureOut">
              <a:rPr lang="en-US" smtClean="0"/>
              <a:t>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169975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9F8D91E-FFF0-45B5-AFE0-22E101FDFDBC}" type="datetimeFigureOut">
              <a:rPr lang="en-US" smtClean="0"/>
              <a:t>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679199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9F8D91E-FFF0-45B5-AFE0-22E101FDFDBC}" type="datetimeFigureOut">
              <a:rPr lang="en-US" smtClean="0"/>
              <a:t>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3832921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F8D91E-FFF0-45B5-AFE0-22E101FDFDBC}" type="datetimeFigureOut">
              <a:rPr lang="en-US" smtClean="0"/>
              <a:t>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83120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9F8D91E-FFF0-45B5-AFE0-22E101FDFDBC}" type="datetimeFigureOut">
              <a:rPr lang="en-US" smtClean="0"/>
              <a:t>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41881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9F8D91E-FFF0-45B5-AFE0-22E101FDFDBC}" type="datetimeFigureOut">
              <a:rPr lang="en-US" smtClean="0"/>
              <a:t>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347556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8D91E-FFF0-45B5-AFE0-22E101FDFDBC}" type="datetimeFigureOut">
              <a:rPr lang="en-US" smtClean="0"/>
              <a:t>2/26/2023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94ABB8-7B63-458F-BB16-CC14DE560834}" type="slidenum">
              <a:rPr lang="en-US" smtClean="0"/>
              <a:t>‹#›</a:t>
            </a:fld>
            <a:endParaRPr lang="en-US"/>
          </a:p>
        </p:txBody>
      </p:sp>
    </p:spTree>
    <p:extLst>
      <p:ext uri="{BB962C8B-B14F-4D97-AF65-F5344CB8AC3E}">
        <p14:creationId xmlns:p14="http://schemas.microsoft.com/office/powerpoint/2010/main" val="8515745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80.png"/><Relationship Id="rId18" Type="http://schemas.openxmlformats.org/officeDocument/2006/relationships/image" Target="../media/image13.png"/><Relationship Id="rId26" Type="http://schemas.openxmlformats.org/officeDocument/2006/relationships/image" Target="../media/image21.png"/><Relationship Id="rId3" Type="http://schemas.openxmlformats.org/officeDocument/2006/relationships/notesSlide" Target="../notesSlides/notesSlide10.xml"/><Relationship Id="rId21" Type="http://schemas.openxmlformats.org/officeDocument/2006/relationships/image" Target="../media/image16.png"/><Relationship Id="rId7" Type="http://schemas.openxmlformats.org/officeDocument/2006/relationships/oleObject" Target="../embeddings/oleObject1.bin"/><Relationship Id="rId12" Type="http://schemas.openxmlformats.org/officeDocument/2006/relationships/image" Target="../media/image4.wmf"/><Relationship Id="rId17" Type="http://schemas.openxmlformats.org/officeDocument/2006/relationships/image" Target="../media/image12.png"/><Relationship Id="rId25"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image" Target="../media/image110.png"/><Relationship Id="rId20" Type="http://schemas.openxmlformats.org/officeDocument/2006/relationships/image" Target="../media/image15.png"/><Relationship Id="rId1" Type="http://schemas.openxmlformats.org/officeDocument/2006/relationships/vmlDrawing" Target="../drawings/vmlDrawing2.vml"/><Relationship Id="rId6" Type="http://schemas.openxmlformats.org/officeDocument/2006/relationships/image" Target="../media/image10.wmf"/><Relationship Id="rId11" Type="http://schemas.openxmlformats.org/officeDocument/2006/relationships/oleObject" Target="../embeddings/oleObject2.bin"/><Relationship Id="rId24" Type="http://schemas.openxmlformats.org/officeDocument/2006/relationships/image" Target="../media/image19.png"/><Relationship Id="rId5" Type="http://schemas.openxmlformats.org/officeDocument/2006/relationships/oleObject" Target="../embeddings/oleObject1.bin"/><Relationship Id="rId15" Type="http://schemas.openxmlformats.org/officeDocument/2006/relationships/image" Target="../media/image10.png"/><Relationship Id="rId23" Type="http://schemas.openxmlformats.org/officeDocument/2006/relationships/image" Target="../media/image18.png"/><Relationship Id="rId19"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oleObject" Target="../embeddings/oleObject2.bin"/><Relationship Id="rId14" Type="http://schemas.openxmlformats.org/officeDocument/2006/relationships/image" Target="../media/image90.png"/><Relationship Id="rId22" Type="http://schemas.openxmlformats.org/officeDocument/2006/relationships/image" Target="../media/image17.png"/><Relationship Id="rId27"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hyperlink" Target="https://zh.wikipedia.org/wiki/ImageNet" TargetMode="Externa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zh.wikipedia.org/wiki/%E7%BF%BB%E8%AF%91_(%E9%81%97%E4%BC%A0%E5%AD%A6)"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zh.wikipedia.org/wiki/%E5%A4%9A%E8%82%BD" TargetMode="External"/><Relationship Id="rId5" Type="http://schemas.openxmlformats.org/officeDocument/2006/relationships/hyperlink" Target="https://zh.wikipedia.org/wiki/MRNA" TargetMode="External"/><Relationship Id="rId4" Type="http://schemas.openxmlformats.org/officeDocument/2006/relationships/hyperlink" Target="https://zh.wikipedia.org/wiki/%E8%9B%8B%E7%99%BD%E8%B4%A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zh.wikipedia.org/wiki/GDT"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31.png"/></Relationships>
</file>

<file path=ppt/slides/_rels/slide28.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13.png"/><Relationship Id="rId3" Type="http://schemas.openxmlformats.org/officeDocument/2006/relationships/image" Target="../media/image44.gif"/><Relationship Id="rId17" Type="http://schemas.openxmlformats.org/officeDocument/2006/relationships/image" Target="../media/image12.png"/><Relationship Id="rId2" Type="http://schemas.openxmlformats.org/officeDocument/2006/relationships/notesSlide" Target="../notesSlides/notesSlide28.xml"/><Relationship Id="rId16" Type="http://schemas.openxmlformats.org/officeDocument/2006/relationships/image" Target="../media/image110.png"/><Relationship Id="rId20"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1.png"/><Relationship Id="rId15" Type="http://schemas.openxmlformats.org/officeDocument/2006/relationships/image" Target="../media/image10.png"/><Relationship Id="rId19" Type="http://schemas.openxmlformats.org/officeDocument/2006/relationships/image" Target="../media/image14.png"/><Relationship Id="rId4" Type="http://schemas.openxmlformats.org/officeDocument/2006/relationships/image" Target="../media/image431.png"/><Relationship Id="rId14"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5.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 Id="rId9" Type="http://schemas.openxmlformats.org/officeDocument/2006/relationships/image" Target="../media/image4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www.youtube.com/watch?v=kYJvU81DKgk" TargetMode="External"/><Relationship Id="rId5" Type="http://schemas.openxmlformats.org/officeDocument/2006/relationships/image" Target="../media/image52.gif"/><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zh.wikipedia.org/wiki/%E4%BA%A4%E6%B5%81" TargetMode="External"/><Relationship Id="rId13" Type="http://schemas.openxmlformats.org/officeDocument/2006/relationships/hyperlink" Target="https://zh.wikipedia.org/wiki/%E6%9C%BA%E6%A2%B0" TargetMode="External"/><Relationship Id="rId3" Type="http://schemas.openxmlformats.org/officeDocument/2006/relationships/hyperlink" Target="https://zh.wikipedia.org/wiki/%E6%99%BA%E6%85%A7" TargetMode="External"/><Relationship Id="rId7" Type="http://schemas.openxmlformats.org/officeDocument/2006/relationships/hyperlink" Target="https://zh.wikipedia.org/wiki/%E5%AD%A6%E4%B9%A0" TargetMode="External"/><Relationship Id="rId12" Type="http://schemas.openxmlformats.org/officeDocument/2006/relationships/hyperlink" Target="https://zh.wikipedia.org/w/index.php?title=%E4%BD%BF%E7%94%A8%E5%B7%A5%E5%85%B7&amp;action=edit&amp;redlink=1"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zh.wikipedia.org/wiki/%E8%AE%A1%E5%88%92" TargetMode="External"/><Relationship Id="rId11" Type="http://schemas.openxmlformats.org/officeDocument/2006/relationships/hyperlink" Target="https://zh.wikipedia.org/w/index.php?title=%E7%A7%BB%E7%89%A9&amp;action=edit&amp;redlink=1" TargetMode="External"/><Relationship Id="rId5" Type="http://schemas.openxmlformats.org/officeDocument/2006/relationships/hyperlink" Target="https://zh.wikipedia.org/wiki/%E7%9F%A5%E8%AF%86" TargetMode="External"/><Relationship Id="rId10" Type="http://schemas.openxmlformats.org/officeDocument/2006/relationships/hyperlink" Target="https://zh.wikipedia.org/wiki/%E7%A7%BB%E5%8A%A8" TargetMode="External"/><Relationship Id="rId4" Type="http://schemas.openxmlformats.org/officeDocument/2006/relationships/hyperlink" Target="https://zh.wikipedia.org/wiki/%E6%8E%A8%E7%90%86" TargetMode="External"/><Relationship Id="rId9" Type="http://schemas.openxmlformats.org/officeDocument/2006/relationships/hyperlink" Target="https://zh.wikipedia.org/wiki/%E6%84%9F%E7%9F%A5"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zh.wikipedia.org/wiki/%E8%A7%84%E5%BE%8B" TargetMode="External"/><Relationship Id="rId13" Type="http://schemas.openxmlformats.org/officeDocument/2006/relationships/hyperlink" Target="https://zh.wikipedia.org/wiki/%E6%90%9C%E7%B4%A2%E5%BC%95%E6%93%8E" TargetMode="External"/><Relationship Id="rId18" Type="http://schemas.openxmlformats.org/officeDocument/2006/relationships/hyperlink" Target="https://zh.wikipedia.org/wiki/%E8%AF%AD%E9%9F%B3%E8%AF%86%E5%88%AB" TargetMode="External"/><Relationship Id="rId26" Type="http://schemas.openxmlformats.org/officeDocument/2006/relationships/hyperlink" Target="https://zh.wikipedia.org/wiki/%E8%AE%A1%E7%AE%97%E5%A4%8D%E6%9D%82%E6%80%A7%E7%90%86%E8%AE%BA" TargetMode="External"/><Relationship Id="rId3" Type="http://schemas.openxmlformats.org/officeDocument/2006/relationships/hyperlink" Target="https://zh.wikipedia.org/wiki/%E4%BA%BA%E5%B7%A5%E6%99%BA%E8%83%BD" TargetMode="External"/><Relationship Id="rId21" Type="http://schemas.openxmlformats.org/officeDocument/2006/relationships/hyperlink" Target="https://zh.wikipedia.org/wiki/%E6%9C%BA%E5%99%A8%E4%BA%BA" TargetMode="External"/><Relationship Id="rId7" Type="http://schemas.openxmlformats.org/officeDocument/2006/relationships/hyperlink" Target="https://zh.wikipedia.org/wiki/%E6%95%B0%E6%8D%AE" TargetMode="External"/><Relationship Id="rId12" Type="http://schemas.openxmlformats.org/officeDocument/2006/relationships/hyperlink" Target="https://zh.wikipedia.org/wiki/%E7%94%9F%E7%89%A9%E7%89%B9%E5%BE%81%E8%AF%86%E5%88%AB" TargetMode="External"/><Relationship Id="rId17" Type="http://schemas.openxmlformats.org/officeDocument/2006/relationships/hyperlink" Target="https://zh.wikipedia.org/wiki/DNA%E5%BA%8F%E5%88%97" TargetMode="External"/><Relationship Id="rId25" Type="http://schemas.openxmlformats.org/officeDocument/2006/relationships/hyperlink" Target="https://zh.wikipedia.org/w/index.php?title=%E5%87%B8%E5%88%86%E6%9E%90&amp;action=edit&amp;redlink=1" TargetMode="External"/><Relationship Id="rId2" Type="http://schemas.openxmlformats.org/officeDocument/2006/relationships/notesSlide" Target="../notesSlides/notesSlide6.xml"/><Relationship Id="rId16" Type="http://schemas.openxmlformats.org/officeDocument/2006/relationships/hyperlink" Target="https://zh.wikipedia.org/wiki/%E8%AD%89%E5%88%B8%E5%B8%82%E5%A0%B4" TargetMode="External"/><Relationship Id="rId20" Type="http://schemas.openxmlformats.org/officeDocument/2006/relationships/hyperlink" Target="https://zh.wikipedia.org/wiki/%E6%B8%B8%E6%88%8F" TargetMode="External"/><Relationship Id="rId1" Type="http://schemas.openxmlformats.org/officeDocument/2006/relationships/slideLayout" Target="../slideLayouts/slideLayout7.xml"/><Relationship Id="rId6" Type="http://schemas.openxmlformats.org/officeDocument/2006/relationships/hyperlink" Target="https://zh.wikipedia.org/wiki/%E7%AE%97%E6%B3%95" TargetMode="External"/><Relationship Id="rId11" Type="http://schemas.openxmlformats.org/officeDocument/2006/relationships/hyperlink" Target="https://zh.wikipedia.org/wiki/%E8%87%AA%E7%84%B6%E8%AF%AD%E8%A8%80%E5%A4%84%E7%90%86" TargetMode="External"/><Relationship Id="rId24" Type="http://schemas.openxmlformats.org/officeDocument/2006/relationships/hyperlink" Target="https://zh.wikipedia.org/wiki/%E9%80%BC%E8%BF%91%E8%AE%BA" TargetMode="External"/><Relationship Id="rId5" Type="http://schemas.openxmlformats.org/officeDocument/2006/relationships/hyperlink" Target="https://zh.wikipedia.org/wiki/%E5%AD%A6%E4%B9%A0" TargetMode="External"/><Relationship Id="rId15" Type="http://schemas.openxmlformats.org/officeDocument/2006/relationships/hyperlink" Target="https://zh.wikipedia.org/w/index.php?title=%E4%BF%A1%E7%94%A8%E5%8D%A1%E6%AC%BA%E8%AF%88&amp;action=edit&amp;redlink=1" TargetMode="External"/><Relationship Id="rId23" Type="http://schemas.openxmlformats.org/officeDocument/2006/relationships/hyperlink" Target="https://zh.wikipedia.org/wiki/%E7%BB%9F%E8%AE%A1%E5%AD%A6" TargetMode="External"/><Relationship Id="rId10" Type="http://schemas.openxmlformats.org/officeDocument/2006/relationships/hyperlink" Target="https://zh.wikipedia.org/wiki/%E8%AE%A1%E7%AE%97%E6%9C%BA%E8%A7%86%E8%A7%89" TargetMode="External"/><Relationship Id="rId19" Type="http://schemas.openxmlformats.org/officeDocument/2006/relationships/hyperlink" Target="https://zh.wikipedia.org/wiki/%E6%89%8B%E5%86%99%E8%AF%86%E5%88%AB" TargetMode="External"/><Relationship Id="rId4" Type="http://schemas.openxmlformats.org/officeDocument/2006/relationships/hyperlink" Target="https://zh.wikipedia.org/wiki/%E7%94%B5%E5%AD%90%E8%AE%A1%E7%AE%97%E6%9C%BA" TargetMode="External"/><Relationship Id="rId9" Type="http://schemas.openxmlformats.org/officeDocument/2006/relationships/hyperlink" Target="https://zh.wikipedia.org/wiki/%E6%95%B0%E6%8D%AE%E6%8C%96%E6%8E%98" TargetMode="External"/><Relationship Id="rId14" Type="http://schemas.openxmlformats.org/officeDocument/2006/relationships/hyperlink" Target="https://zh.wikipedia.org/wiki/%E8%AF%8A%E6%96%AD" TargetMode="External"/><Relationship Id="rId22" Type="http://schemas.openxmlformats.org/officeDocument/2006/relationships/hyperlink" Target="https://zh.wikipedia.org/wiki/%E6%A6%82%E7%8E%87%E8%AE%BA"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zh.wikipedia.org/wiki/%E5%BE%AA%E7%8E%AF%E7%A5%9E%E7%BB%8F%E7%BD%91%E7%BB%9C" TargetMode="External"/><Relationship Id="rId13" Type="http://schemas.openxmlformats.org/officeDocument/2006/relationships/image" Target="../media/image3.jpg"/><Relationship Id="rId3" Type="http://schemas.openxmlformats.org/officeDocument/2006/relationships/hyperlink" Target="https://zh.wikipedia.org/wiki/%E6%9C%BA%E5%99%A8%E5%AD%A6%E4%B9%A0" TargetMode="External"/><Relationship Id="rId7" Type="http://schemas.openxmlformats.org/officeDocument/2006/relationships/hyperlink" Target="https://zh.wikipedia.org/w/index.php?title=%E6%B7%B1%E5%BA%A6%E7%BD%AE%E4%BF%A1%E7%BD%91%E7%BB%9C&amp;action=edit&amp;redlink=1" TargetMode="External"/><Relationship Id="rId12" Type="http://schemas.openxmlformats.org/officeDocument/2006/relationships/hyperlink" Target="https://zh.wikipedia.org/wiki/%E7%94%9F%E7%89%A9%E4%BF%A1%E6%81%AF%E5%AD%A6"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zh.wikipedia.org/wiki/%E5%8D%B7%E7%A7%AF%E7%A5%9E%E7%BB%8F%E7%BD%91%E7%BB%9C" TargetMode="External"/><Relationship Id="rId11" Type="http://schemas.openxmlformats.org/officeDocument/2006/relationships/hyperlink" Target="https://zh.wikipedia.org/wiki/%E8%87%AA%E7%84%B6%E8%AF%AD%E8%A8%80%E5%A4%84%E7%90%86" TargetMode="External"/><Relationship Id="rId5" Type="http://schemas.openxmlformats.org/officeDocument/2006/relationships/hyperlink" Target="https://zh.wikipedia.org/zh-hans/%E6%B7%B1%E5%BA%A6%E5%AD%A6%E4%B9%A0#%E6%B7%B1%E5%BA%A6%E7%A5%9E%E7%BB%8F%E7%BD%91%E7%BB%9C" TargetMode="External"/><Relationship Id="rId10" Type="http://schemas.openxmlformats.org/officeDocument/2006/relationships/hyperlink" Target="https://zh.wikipedia.org/wiki/%E8%AF%AD%E9%9F%B3%E8%AF%86%E5%88%AB" TargetMode="External"/><Relationship Id="rId4" Type="http://schemas.openxmlformats.org/officeDocument/2006/relationships/hyperlink" Target="https://zh.wikipedia.org/wiki/%E7%AE%97%E6%B3%95" TargetMode="External"/><Relationship Id="rId9" Type="http://schemas.openxmlformats.org/officeDocument/2006/relationships/hyperlink" Target="https://zh.wikipedia.org/wiki/%E8%AE%A1%E7%AE%97%E6%9C%BA%E8%A7%86%E8%A7%89" TargetMode="External"/><Relationship Id="rId1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80.png"/><Relationship Id="rId18" Type="http://schemas.openxmlformats.org/officeDocument/2006/relationships/image" Target="../media/image13.png"/><Relationship Id="rId26" Type="http://schemas.openxmlformats.org/officeDocument/2006/relationships/image" Target="../media/image21.png"/><Relationship Id="rId3" Type="http://schemas.openxmlformats.org/officeDocument/2006/relationships/notesSlide" Target="../notesSlides/notesSlide9.xml"/><Relationship Id="rId21" Type="http://schemas.openxmlformats.org/officeDocument/2006/relationships/image" Target="../media/image16.png"/><Relationship Id="rId7" Type="http://schemas.openxmlformats.org/officeDocument/2006/relationships/oleObject" Target="../embeddings/oleObject1.bin"/><Relationship Id="rId12" Type="http://schemas.openxmlformats.org/officeDocument/2006/relationships/image" Target="../media/image4.wmf"/><Relationship Id="rId17" Type="http://schemas.openxmlformats.org/officeDocument/2006/relationships/image" Target="../media/image12.png"/><Relationship Id="rId25"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image" Target="../media/image110.png"/><Relationship Id="rId20" Type="http://schemas.openxmlformats.org/officeDocument/2006/relationships/image" Target="../media/image15.png"/><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oleObject" Target="../embeddings/oleObject2.bin"/><Relationship Id="rId24" Type="http://schemas.openxmlformats.org/officeDocument/2006/relationships/image" Target="../media/image19.png"/><Relationship Id="rId5" Type="http://schemas.openxmlformats.org/officeDocument/2006/relationships/oleObject" Target="../embeddings/oleObject1.bin"/><Relationship Id="rId15" Type="http://schemas.openxmlformats.org/officeDocument/2006/relationships/image" Target="../media/image10.png"/><Relationship Id="rId23" Type="http://schemas.openxmlformats.org/officeDocument/2006/relationships/image" Target="../media/image18.png"/><Relationship Id="rId19"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oleObject" Target="../embeddings/oleObject2.bin"/><Relationship Id="rId14" Type="http://schemas.openxmlformats.org/officeDocument/2006/relationships/image" Target="../media/image90.png"/><Relationship Id="rId22" Type="http://schemas.openxmlformats.org/officeDocument/2006/relationships/image" Target="../media/image17.png"/><Relationship Id="rId27"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452A146-20B8-4FD8-A214-319B3897D56E}"/>
              </a:ext>
            </a:extLst>
          </p:cNvPr>
          <p:cNvSpPr txBox="1"/>
          <p:nvPr/>
        </p:nvSpPr>
        <p:spPr>
          <a:xfrm>
            <a:off x="375658" y="246221"/>
            <a:ext cx="8392682" cy="523220"/>
          </a:xfrm>
          <a:prstGeom prst="rect">
            <a:avLst/>
          </a:prstGeom>
          <a:noFill/>
        </p:spPr>
        <p:txBody>
          <a:bodyPr wrap="square">
            <a:spAutoFit/>
          </a:bodyPr>
          <a:lstStyle/>
          <a:p>
            <a:pPr algn="ctr"/>
            <a:r>
              <a:rPr lang="en-US" sz="2800" b="1" dirty="0">
                <a:latin typeface="Microsoft YaHei UI" panose="020B0503020204020204" pitchFamily="34" charset="-122"/>
                <a:ea typeface="Microsoft YaHei UI" panose="020B0503020204020204" pitchFamily="34" charset="-122"/>
              </a:rPr>
              <a:t>Scientific Machine Learning</a:t>
            </a:r>
          </a:p>
        </p:txBody>
      </p:sp>
      <p:pic>
        <p:nvPicPr>
          <p:cNvPr id="9" name="图片 8">
            <a:extLst>
              <a:ext uri="{FF2B5EF4-FFF2-40B4-BE49-F238E27FC236}">
                <a16:creationId xmlns:a16="http://schemas.microsoft.com/office/drawing/2014/main" id="{382D0D78-D0B9-403E-B5AC-66E83F5AC8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7549" y="150224"/>
            <a:ext cx="973866" cy="704544"/>
          </a:xfrm>
          <a:prstGeom prst="rect">
            <a:avLst/>
          </a:prstGeom>
        </p:spPr>
      </p:pic>
      <p:pic>
        <p:nvPicPr>
          <p:cNvPr id="6" name="图片 5">
            <a:extLst>
              <a:ext uri="{FF2B5EF4-FFF2-40B4-BE49-F238E27FC236}">
                <a16:creationId xmlns:a16="http://schemas.microsoft.com/office/drawing/2014/main" id="{C72604B1-DFD6-4A0E-BA4B-23A06DBE5369}"/>
              </a:ext>
            </a:extLst>
          </p:cNvPr>
          <p:cNvPicPr>
            <a:picLocks noChangeAspect="1"/>
          </p:cNvPicPr>
          <p:nvPr/>
        </p:nvPicPr>
        <p:blipFill rotWithShape="1">
          <a:blip r:embed="rId4">
            <a:extLst>
              <a:ext uri="{28A0092B-C50C-407E-A947-70E740481C1C}">
                <a14:useLocalDpi xmlns:a14="http://schemas.microsoft.com/office/drawing/2010/main" val="0"/>
              </a:ext>
            </a:extLst>
          </a:blip>
          <a:srcRect t="3925" r="82409"/>
          <a:stretch/>
        </p:blipFill>
        <p:spPr>
          <a:xfrm>
            <a:off x="992586" y="37675"/>
            <a:ext cx="893400" cy="940311"/>
          </a:xfrm>
          <a:prstGeom prst="rect">
            <a:avLst/>
          </a:prstGeom>
        </p:spPr>
      </p:pic>
      <p:sp>
        <p:nvSpPr>
          <p:cNvPr id="8" name="文本框 7">
            <a:extLst>
              <a:ext uri="{FF2B5EF4-FFF2-40B4-BE49-F238E27FC236}">
                <a16:creationId xmlns:a16="http://schemas.microsoft.com/office/drawing/2014/main" id="{6B7CEB32-1021-4218-A4D5-F1083BF5322E}"/>
              </a:ext>
            </a:extLst>
          </p:cNvPr>
          <p:cNvSpPr txBox="1"/>
          <p:nvPr/>
        </p:nvSpPr>
        <p:spPr>
          <a:xfrm>
            <a:off x="629265" y="1784198"/>
            <a:ext cx="7816645"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rPr>
              <a:t>Lecture 1: Introduction </a:t>
            </a:r>
            <a:endParaRPr lang="zh-CN" altLang="en-US" sz="2800" b="1" dirty="0">
              <a:solidFill>
                <a:srgbClr val="C0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256BF80A-5EF6-4539-ACB8-DA297CF81EAA}"/>
              </a:ext>
            </a:extLst>
          </p:cNvPr>
          <p:cNvSpPr txBox="1"/>
          <p:nvPr/>
        </p:nvSpPr>
        <p:spPr>
          <a:xfrm>
            <a:off x="629265" y="3137509"/>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孟旭辉</a:t>
            </a:r>
          </a:p>
        </p:txBody>
      </p:sp>
      <p:sp>
        <p:nvSpPr>
          <p:cNvPr id="16" name="文本框 15">
            <a:extLst>
              <a:ext uri="{FF2B5EF4-FFF2-40B4-BE49-F238E27FC236}">
                <a16:creationId xmlns:a16="http://schemas.microsoft.com/office/drawing/2014/main" id="{A6126DFE-D15F-47B5-9240-27C4587C9024}"/>
              </a:ext>
            </a:extLst>
          </p:cNvPr>
          <p:cNvSpPr txBox="1"/>
          <p:nvPr/>
        </p:nvSpPr>
        <p:spPr>
          <a:xfrm>
            <a:off x="629265" y="3648390"/>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数学与统计学院数学与应用学科交叉创新研究院</a:t>
            </a:r>
          </a:p>
        </p:txBody>
      </p:sp>
      <p:sp>
        <p:nvSpPr>
          <p:cNvPr id="17" name="文本框 16">
            <a:extLst>
              <a:ext uri="{FF2B5EF4-FFF2-40B4-BE49-F238E27FC236}">
                <a16:creationId xmlns:a16="http://schemas.microsoft.com/office/drawing/2014/main" id="{A1EAB51D-75B4-4BB3-B37B-27082A9E9E93}"/>
              </a:ext>
            </a:extLst>
          </p:cNvPr>
          <p:cNvSpPr txBox="1"/>
          <p:nvPr/>
        </p:nvSpPr>
        <p:spPr>
          <a:xfrm>
            <a:off x="629265" y="6242447"/>
            <a:ext cx="7885471" cy="369332"/>
          </a:xfrm>
          <a:prstGeom prst="rect">
            <a:avLst/>
          </a:prstGeom>
          <a:noFill/>
        </p:spPr>
        <p:txBody>
          <a:bodyPr wrap="square" rtlCol="0">
            <a:spAutoFit/>
          </a:bodyPr>
          <a:lstStyle/>
          <a:p>
            <a:pPr algn="ctr"/>
            <a:r>
              <a:rPr lang="en-US" altLang="zh-CN" b="1" dirty="0">
                <a:solidFill>
                  <a:srgbClr val="0000FF"/>
                </a:solidFill>
                <a:latin typeface="华文楷体" panose="02010600040101010101" pitchFamily="2" charset="-122"/>
                <a:ea typeface="华文楷体" panose="02010600040101010101" pitchFamily="2" charset="-122"/>
              </a:rPr>
              <a:t>2/20/2023</a:t>
            </a:r>
            <a:endParaRPr lang="zh-CN" altLang="en-US" b="1" dirty="0">
              <a:solidFill>
                <a:srgbClr val="0000FF"/>
              </a:solidFill>
              <a:latin typeface="华文楷体" panose="02010600040101010101" pitchFamily="2" charset="-122"/>
              <a:ea typeface="华文楷体" panose="02010600040101010101" pitchFamily="2" charset="-122"/>
            </a:endParaRPr>
          </a:p>
        </p:txBody>
      </p:sp>
      <p:sp>
        <p:nvSpPr>
          <p:cNvPr id="18" name="文本框 17">
            <a:extLst>
              <a:ext uri="{FF2B5EF4-FFF2-40B4-BE49-F238E27FC236}">
                <a16:creationId xmlns:a16="http://schemas.microsoft.com/office/drawing/2014/main" id="{9B9D2569-83C5-47AE-B0C1-B755D485CBD5}"/>
              </a:ext>
            </a:extLst>
          </p:cNvPr>
          <p:cNvSpPr txBox="1"/>
          <p:nvPr/>
        </p:nvSpPr>
        <p:spPr>
          <a:xfrm>
            <a:off x="629265" y="4213821"/>
            <a:ext cx="7885471" cy="923330"/>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办公室：欣苑</a:t>
            </a:r>
            <a:r>
              <a:rPr lang="en-US" altLang="zh-CN" b="1" dirty="0">
                <a:solidFill>
                  <a:srgbClr val="0000FF"/>
                </a:solidFill>
                <a:latin typeface="华文楷体" panose="02010600040101010101" pitchFamily="2" charset="-122"/>
                <a:ea typeface="华文楷体" panose="02010600040101010101" pitchFamily="2" charset="-122"/>
              </a:rPr>
              <a:t>2</a:t>
            </a:r>
            <a:r>
              <a:rPr lang="zh-CN" altLang="en-US" b="1" dirty="0">
                <a:solidFill>
                  <a:srgbClr val="0000FF"/>
                </a:solidFill>
                <a:latin typeface="华文楷体" panose="02010600040101010101" pitchFamily="2" charset="-122"/>
                <a:ea typeface="华文楷体" panose="02010600040101010101" pitchFamily="2" charset="-122"/>
              </a:rPr>
              <a:t>栋</a:t>
            </a:r>
            <a:r>
              <a:rPr lang="en-US" altLang="zh-CN" b="1" dirty="0">
                <a:solidFill>
                  <a:srgbClr val="0000FF"/>
                </a:solidFill>
                <a:latin typeface="华文楷体" panose="02010600040101010101" pitchFamily="2" charset="-122"/>
                <a:ea typeface="华文楷体" panose="02010600040101010101" pitchFamily="2" charset="-122"/>
              </a:rPr>
              <a:t>111</a:t>
            </a:r>
            <a:r>
              <a:rPr lang="zh-CN" altLang="en-US" b="1" dirty="0">
                <a:solidFill>
                  <a:srgbClr val="0000FF"/>
                </a:solidFill>
                <a:latin typeface="华文楷体" panose="02010600040101010101" pitchFamily="2" charset="-122"/>
                <a:ea typeface="华文楷体" panose="02010600040101010101" pitchFamily="2" charset="-122"/>
              </a:rPr>
              <a:t>室</a:t>
            </a:r>
            <a:endParaRPr lang="en-US" altLang="zh-CN" b="1" dirty="0">
              <a:solidFill>
                <a:srgbClr val="0000FF"/>
              </a:solidFill>
              <a:latin typeface="华文楷体" panose="02010600040101010101" pitchFamily="2" charset="-122"/>
              <a:ea typeface="华文楷体" panose="02010600040101010101" pitchFamily="2" charset="-122"/>
            </a:endParaRPr>
          </a:p>
          <a:p>
            <a:pPr algn="ctr"/>
            <a:endParaRPr lang="en-US" altLang="zh-CN" b="1" dirty="0">
              <a:solidFill>
                <a:srgbClr val="0000FF"/>
              </a:solidFill>
              <a:latin typeface="华文楷体" panose="02010600040101010101" pitchFamily="2" charset="-122"/>
              <a:ea typeface="华文楷体" panose="02010600040101010101" pitchFamily="2" charset="-122"/>
            </a:endParaRPr>
          </a:p>
          <a:p>
            <a:pPr algn="ctr"/>
            <a:r>
              <a:rPr lang="en-US" altLang="zh-CN" b="1" dirty="0">
                <a:solidFill>
                  <a:srgbClr val="0000FF"/>
                </a:solidFill>
                <a:latin typeface="华文楷体" panose="02010600040101010101" pitchFamily="2" charset="-122"/>
                <a:ea typeface="华文楷体" panose="02010600040101010101" pitchFamily="2" charset="-122"/>
              </a:rPr>
              <a:t>Email</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xuhui_meng@hust.edu.cn</a:t>
            </a:r>
          </a:p>
        </p:txBody>
      </p:sp>
      <p:sp>
        <p:nvSpPr>
          <p:cNvPr id="12" name="矩形 11">
            <a:extLst>
              <a:ext uri="{FF2B5EF4-FFF2-40B4-BE49-F238E27FC236}">
                <a16:creationId xmlns:a16="http://schemas.microsoft.com/office/drawing/2014/main" id="{11361427-37D8-46C8-9C84-F47E163DF02A}"/>
              </a:ext>
            </a:extLst>
          </p:cNvPr>
          <p:cNvSpPr/>
          <p:nvPr/>
        </p:nvSpPr>
        <p:spPr>
          <a:xfrm>
            <a:off x="2497488" y="5505133"/>
            <a:ext cx="414902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i="1" dirty="0">
                <a:solidFill>
                  <a:srgbClr val="C00000"/>
                </a:solidFill>
                <a:latin typeface="Times New Roman" panose="02020603050405020304" pitchFamily="18" charset="0"/>
                <a:cs typeface="Times New Roman" panose="02020603050405020304" pitchFamily="18" charset="0"/>
              </a:rPr>
              <a:t>https://github.com/XuhuiM/SciML-Course</a:t>
            </a:r>
          </a:p>
        </p:txBody>
      </p:sp>
    </p:spTree>
    <p:extLst>
      <p:ext uri="{BB962C8B-B14F-4D97-AF65-F5344CB8AC3E}">
        <p14:creationId xmlns:p14="http://schemas.microsoft.com/office/powerpoint/2010/main" val="605082213"/>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Deep Neural Networks (DNNs): Curse of Dimensionality</a:t>
            </a:r>
          </a:p>
        </p:txBody>
      </p:sp>
      <p:grpSp>
        <p:nvGrpSpPr>
          <p:cNvPr id="4" name="组合 3"/>
          <p:cNvGrpSpPr/>
          <p:nvPr/>
        </p:nvGrpSpPr>
        <p:grpSpPr>
          <a:xfrm>
            <a:off x="506801" y="1046480"/>
            <a:ext cx="4725599" cy="2514374"/>
            <a:chOff x="334081" y="1249680"/>
            <a:chExt cx="4725599" cy="2514374"/>
          </a:xfrm>
        </p:grpSpPr>
        <p:grpSp>
          <p:nvGrpSpPr>
            <p:cNvPr id="5" name="组合 4"/>
            <p:cNvGrpSpPr/>
            <p:nvPr/>
          </p:nvGrpSpPr>
          <p:grpSpPr>
            <a:xfrm>
              <a:off x="334081" y="1249680"/>
              <a:ext cx="4725599" cy="2514374"/>
              <a:chOff x="2014680" y="794893"/>
              <a:chExt cx="5143358" cy="2938641"/>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9296" y="794893"/>
                <a:ext cx="4493189" cy="2938641"/>
              </a:xfrm>
              <a:prstGeom prst="rect">
                <a:avLst/>
              </a:prstGeom>
            </p:spPr>
          </p:pic>
          <mc:AlternateContent xmlns:mc="http://schemas.openxmlformats.org/markup-compatibility/2006" xmlns:a14="http://schemas.microsoft.com/office/drawing/2010/main">
            <mc:Choice Requires="a14">
              <p:graphicFrame>
                <p:nvGraphicFramePr>
                  <p:cNvPr id="7" name="对象 6"/>
                  <p:cNvGraphicFramePr>
                    <a:graphicFrameLocks noChangeAspect="1"/>
                  </p:cNvGraphicFramePr>
                  <p:nvPr>
                    <p:extLst/>
                  </p:nvPr>
                </p:nvGraphicFramePr>
                <p:xfrm>
                  <a:off x="2014680" y="1882775"/>
                  <a:ext cx="312882" cy="344170"/>
                </p:xfrm>
                <a:graphic>
                  <a:graphicData uri="http://schemas.openxmlformats.org/presentationml/2006/ole">
                    <mc:AlternateContent>
                      <mc:Choice xmlns:v="urn:schemas-microsoft-com:vml" Requires="v">
                        <p:oleObj spid="_x0000_s2150" name="Equation" r:id="rId5" imgW="126720" imgH="139680" progId="Equation.DSMT4">
                          <p:embed/>
                        </p:oleObj>
                      </mc:Choice>
                      <mc:Fallback>
                        <p:oleObj name="Equation" r:id="rId5" imgW="126720" imgH="139680" progId="Equation.DSMT4">
                          <p:embed/>
                          <p:pic>
                            <p:nvPicPr>
                              <p:cNvPr id="7" name="对象 6"/>
                              <p:cNvPicPr/>
                              <p:nvPr/>
                            </p:nvPicPr>
                            <p:blipFill>
                              <a:blip r:embed="rId6"/>
                              <a:stretch>
                                <a:fillRect/>
                              </a:stretch>
                            </p:blipFill>
                            <p:spPr>
                              <a:xfrm>
                                <a:off x="2014680" y="1882775"/>
                                <a:ext cx="312882" cy="344170"/>
                              </a:xfrm>
                              <a:prstGeom prst="rect">
                                <a:avLst/>
                              </a:prstGeom>
                            </p:spPr>
                          </p:pic>
                        </p:oleObj>
                      </mc:Fallback>
                    </mc:AlternateContent>
                  </a:graphicData>
                </a:graphic>
              </p:graphicFrame>
            </mc:Choice>
            <mc:Fallback xmlns="">
              <p:graphicFrame>
                <p:nvGraphicFramePr>
                  <p:cNvPr id="7" name="对象 6"/>
                  <p:cNvGraphicFramePr>
                    <a:graphicFrameLocks noChangeAspect="1"/>
                  </p:cNvGraphicFramePr>
                  <p:nvPr>
                    <p:extLst>
                      <p:ext uri="{D42A27DB-BD31-4B8C-83A1-F6EECF244321}">
                        <p14:modId xmlns:p14="http://schemas.microsoft.com/office/powerpoint/2010/main" val="550979354"/>
                      </p:ext>
                    </p:extLst>
                  </p:nvPr>
                </p:nvGraphicFramePr>
                <p:xfrm>
                  <a:off x="2014680" y="1882775"/>
                  <a:ext cx="312882" cy="344170"/>
                </p:xfrm>
                <a:graphic>
                  <a:graphicData uri="http://schemas.openxmlformats.org/presentationml/2006/ole">
                    <mc:AlternateContent>
                      <mc:Choice xmlns:v="urn:schemas-microsoft-com:vml" Requires="v">
                        <p:oleObj spid="_x0000_s1144" name="Equation" r:id="rId7" imgW="126720" imgH="139680" progId="Equation.DSMT4">
                          <p:embed/>
                        </p:oleObj>
                      </mc:Choice>
                      <mc:Fallback>
                        <p:oleObj name="Equation" r:id="rId7" imgW="126720" imgH="139680" progId="Equation.DSMT4">
                          <p:embed/>
                          <p:pic>
                            <p:nvPicPr>
                              <p:cNvPr id="13" name="对象 12"/>
                              <p:cNvPicPr/>
                              <p:nvPr/>
                            </p:nvPicPr>
                            <p:blipFill>
                              <a:blip r:embed="rId8"/>
                              <a:stretch>
                                <a:fillRect/>
                              </a:stretch>
                            </p:blipFill>
                            <p:spPr>
                              <a:xfrm>
                                <a:off x="2014680" y="1882775"/>
                                <a:ext cx="312882" cy="34417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 name="对象 8"/>
                  <p:cNvGraphicFramePr>
                    <a:graphicFrameLocks noChangeAspect="1"/>
                  </p:cNvGraphicFramePr>
                  <p:nvPr>
                    <p:extLst/>
                  </p:nvPr>
                </p:nvGraphicFramePr>
                <p:xfrm>
                  <a:off x="6813550" y="1852613"/>
                  <a:ext cx="344488" cy="406400"/>
                </p:xfrm>
                <a:graphic>
                  <a:graphicData uri="http://schemas.openxmlformats.org/presentationml/2006/ole">
                    <mc:AlternateContent>
                      <mc:Choice xmlns:v="urn:schemas-microsoft-com:vml" Requires="v">
                        <p:oleObj spid="_x0000_s2151" name="Equation" r:id="rId9" imgW="139680" imgH="164880" progId="Equation.DSMT4">
                          <p:embed/>
                        </p:oleObj>
                      </mc:Choice>
                      <mc:Fallback>
                        <p:oleObj name="Equation" r:id="rId9" imgW="139680" imgH="164880" progId="Equation.DSMT4">
                          <p:embed/>
                          <p:pic>
                            <p:nvPicPr>
                              <p:cNvPr id="9" name="对象 8"/>
                              <p:cNvPicPr/>
                              <p:nvPr/>
                            </p:nvPicPr>
                            <p:blipFill>
                              <a:blip r:embed="rId6"/>
                              <a:stretch>
                                <a:fillRect/>
                              </a:stretch>
                            </p:blipFill>
                            <p:spPr>
                              <a:xfrm>
                                <a:off x="6813550" y="1852613"/>
                                <a:ext cx="344488" cy="406400"/>
                              </a:xfrm>
                              <a:prstGeom prst="rect">
                                <a:avLst/>
                              </a:prstGeom>
                            </p:spPr>
                          </p:pic>
                        </p:oleObj>
                      </mc:Fallback>
                    </mc:AlternateContent>
                  </a:graphicData>
                </a:graphic>
              </p:graphicFrame>
            </mc:Choice>
            <mc:Fallback xmlns="">
              <p:graphicFrame>
                <p:nvGraphicFramePr>
                  <p:cNvPr id="9" name="对象 8"/>
                  <p:cNvGraphicFramePr>
                    <a:graphicFrameLocks noChangeAspect="1"/>
                  </p:cNvGraphicFramePr>
                  <p:nvPr>
                    <p:extLst>
                      <p:ext uri="{D42A27DB-BD31-4B8C-83A1-F6EECF244321}">
                        <p14:modId xmlns:p14="http://schemas.microsoft.com/office/powerpoint/2010/main" val="2195750796"/>
                      </p:ext>
                    </p:extLst>
                  </p:nvPr>
                </p:nvGraphicFramePr>
                <p:xfrm>
                  <a:off x="6813550" y="1852613"/>
                  <a:ext cx="344488" cy="406400"/>
                </p:xfrm>
                <a:graphic>
                  <a:graphicData uri="http://schemas.openxmlformats.org/presentationml/2006/ole">
                    <mc:AlternateContent>
                      <mc:Choice xmlns:v="urn:schemas-microsoft-com:vml" Requires="v">
                        <p:oleObj spid="_x0000_s1145" name="Equation" r:id="rId11" imgW="139680" imgH="164880" progId="Equation.DSMT4">
                          <p:embed/>
                        </p:oleObj>
                      </mc:Choice>
                      <mc:Fallback>
                        <p:oleObj name="Equation" r:id="rId11" imgW="139680" imgH="164880" progId="Equation.DSMT4">
                          <p:embed/>
                          <p:pic>
                            <p:nvPicPr>
                              <p:cNvPr id="14" name="对象 13"/>
                              <p:cNvPicPr/>
                              <p:nvPr/>
                            </p:nvPicPr>
                            <p:blipFill>
                              <a:blip r:embed="rId12"/>
                              <a:stretch>
                                <a:fillRect/>
                              </a:stretch>
                            </p:blipFill>
                            <p:spPr>
                              <a:xfrm>
                                <a:off x="6813550" y="1852613"/>
                                <a:ext cx="344488" cy="406400"/>
                              </a:xfrm>
                              <a:prstGeom prst="rect">
                                <a:avLst/>
                              </a:prstGeom>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3" name="文本框 2"/>
                <p:cNvSpPr txBox="1"/>
                <p:nvPr/>
              </p:nvSpPr>
              <p:spPr>
                <a:xfrm>
                  <a:off x="1778000" y="1249680"/>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778000" y="1249680"/>
                  <a:ext cx="77216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778000" y="184631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78000" y="1846319"/>
                  <a:ext cx="77216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757680"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757680" y="2435854"/>
                  <a:ext cx="77216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778000" y="302538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778000" y="3025389"/>
                  <a:ext cx="77216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909183" y="1283652"/>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909183" y="1283652"/>
                  <a:ext cx="77216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909183" y="1837945"/>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909183" y="1837945"/>
                  <a:ext cx="77216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909183"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909183" y="2435854"/>
                  <a:ext cx="772160"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2909183" y="3033763"/>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909183" y="3033763"/>
                  <a:ext cx="772160" cy="369332"/>
                </a:xfrm>
                <a:prstGeom prst="rect">
                  <a:avLst/>
                </a:prstGeom>
                <a:blipFill>
                  <a:blip r:embed="rId2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文本框 16"/>
              <p:cNvSpPr txBox="1"/>
              <p:nvPr/>
            </p:nvSpPr>
            <p:spPr>
              <a:xfrm>
                <a:off x="1320656" y="943950"/>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320656" y="943950"/>
                <a:ext cx="772160" cy="391646"/>
              </a:xfrm>
              <a:prstGeom prst="rect">
                <a:avLst/>
              </a:prstGeom>
              <a:blipFill>
                <a:blip r:embed="rId21"/>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854063" y="1335596"/>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854063" y="1335596"/>
                <a:ext cx="772160" cy="391646"/>
              </a:xfrm>
              <a:prstGeom prst="rect">
                <a:avLst/>
              </a:prstGeom>
              <a:blipFill>
                <a:blip r:embed="rId22"/>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38216" y="843508"/>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538216" y="843508"/>
                <a:ext cx="772160" cy="391646"/>
              </a:xfrm>
              <a:prstGeom prst="rect">
                <a:avLst/>
              </a:prstGeom>
              <a:blipFill>
                <a:blip r:embed="rId23"/>
                <a:stretch>
                  <a:fillRect b="-7692"/>
                </a:stretch>
              </a:blipFill>
            </p:spPr>
            <p:txBody>
              <a:bodyPr/>
              <a:lstStyle/>
              <a:p>
                <a:r>
                  <a:rPr lang="en-US">
                    <a:noFill/>
                  </a:rPr>
                  <a:t> </a:t>
                </a:r>
              </a:p>
            </p:txBody>
          </p:sp>
        </mc:Fallback>
      </mc:AlternateContent>
      <p:grpSp>
        <p:nvGrpSpPr>
          <p:cNvPr id="21" name="组合 20"/>
          <p:cNvGrpSpPr/>
          <p:nvPr/>
        </p:nvGrpSpPr>
        <p:grpSpPr>
          <a:xfrm>
            <a:off x="5232400" y="1222772"/>
            <a:ext cx="3416215" cy="1992233"/>
            <a:chOff x="5151229" y="1346753"/>
            <a:chExt cx="3416215" cy="1992233"/>
          </a:xfrm>
        </p:grpSpPr>
        <mc:AlternateContent xmlns:mc="http://schemas.openxmlformats.org/markup-compatibility/2006" xmlns:a14="http://schemas.microsoft.com/office/drawing/2010/main">
          <mc:Choice Requires="a14">
            <p:sp>
              <p:nvSpPr>
                <p:cNvPr id="2" name="文本框 1"/>
                <p:cNvSpPr txBox="1"/>
                <p:nvPr/>
              </p:nvSpPr>
              <p:spPr>
                <a:xfrm>
                  <a:off x="5151229" y="1346753"/>
                  <a:ext cx="33934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𝜎</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5151229" y="1346753"/>
                  <a:ext cx="3393440" cy="369332"/>
                </a:xfrm>
                <a:prstGeom prst="rect">
                  <a:avLst/>
                </a:prstGeom>
                <a:blipFill>
                  <a:blip r:embed="rId2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174004" y="1846718"/>
                  <a:ext cx="3393440" cy="1492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𝜎</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oMath>
                    </m:oMathPara>
                  </a14:m>
                  <a:endParaRPr lang="en-US" b="0" dirty="0"/>
                </a:p>
                <a:p>
                  <a:endParaRPr lang="en-US" b="0" dirty="0"/>
                </a:p>
                <a:p>
                  <a:pPr algn="ctr"/>
                  <a:r>
                    <a:rPr lang="en-US" dirty="0"/>
                    <a:t>…</a:t>
                  </a:r>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𝑙</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𝑙</m:t>
                            </m:r>
                          </m:sub>
                        </m:sSub>
                      </m:oMath>
                    </m:oMathPara>
                  </a14:m>
                  <a:endParaRPr 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174004" y="1846718"/>
                  <a:ext cx="3393440" cy="1492268"/>
                </a:xfrm>
                <a:prstGeom prst="rect">
                  <a:avLst/>
                </a:prstGeom>
                <a:blipFill>
                  <a:blip r:embed="rId25"/>
                  <a:stretch>
                    <a:fillRect b="-123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文本框 23"/>
              <p:cNvSpPr txBox="1"/>
              <p:nvPr/>
            </p:nvSpPr>
            <p:spPr>
              <a:xfrm>
                <a:off x="5755640" y="3323302"/>
                <a:ext cx="23469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 </m:t>
                      </m:r>
                      <m:r>
                        <a:rPr lang="en-US" b="0" i="1" smtClean="0">
                          <a:latin typeface="Cambria Math" panose="02040503050406030204" pitchFamily="18" charset="0"/>
                        </a:rPr>
                        <m:t>𝑡𝑎𝑛h</m:t>
                      </m:r>
                    </m:oMath>
                  </m:oMathPara>
                </a14:m>
                <a:endParaRPr 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755640" y="3323302"/>
                <a:ext cx="2346960" cy="369332"/>
              </a:xfrm>
              <a:prstGeom prst="rect">
                <a:avLst/>
              </a:prstGeom>
              <a:blipFill>
                <a:blip r:embed="rId26"/>
                <a:stretch>
                  <a:fillRect b="-13115"/>
                </a:stretch>
              </a:blipFill>
            </p:spPr>
            <p:txBody>
              <a:bodyPr/>
              <a:lstStyle/>
              <a:p>
                <a:r>
                  <a:rPr lang="en-US">
                    <a:noFill/>
                  </a:rPr>
                  <a:t> </a:t>
                </a:r>
              </a:p>
            </p:txBody>
          </p:sp>
        </mc:Fallback>
      </mc:AlternateContent>
      <p:sp>
        <p:nvSpPr>
          <p:cNvPr id="26" name="文本框 25">
            <a:extLst>
              <a:ext uri="{FF2B5EF4-FFF2-40B4-BE49-F238E27FC236}">
                <a16:creationId xmlns:a16="http://schemas.microsoft.com/office/drawing/2014/main" id="{92B310FD-7F4A-4CB2-AE6E-AFAAD35D6ECE}"/>
              </a:ext>
            </a:extLst>
          </p:cNvPr>
          <p:cNvSpPr txBox="1"/>
          <p:nvPr/>
        </p:nvSpPr>
        <p:spPr>
          <a:xfrm>
            <a:off x="4944606" y="1820355"/>
            <a:ext cx="678426" cy="461665"/>
          </a:xfrm>
          <a:prstGeom prst="rect">
            <a:avLst/>
          </a:prstGeom>
          <a:solidFill>
            <a:schemeClr val="bg1"/>
          </a:solid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y</a:t>
            </a:r>
            <a:endParaRPr lang="zh-CN" altLang="en-US" sz="2400" i="1"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0629EC30-62A3-4E0A-A021-EE43B2C0C9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092816" y="3914273"/>
            <a:ext cx="5087060" cy="2181529"/>
          </a:xfrm>
          <a:prstGeom prst="rect">
            <a:avLst/>
          </a:prstGeom>
        </p:spPr>
      </p:pic>
      <p:sp>
        <p:nvSpPr>
          <p:cNvPr id="29" name="矩形 28">
            <a:extLst>
              <a:ext uri="{FF2B5EF4-FFF2-40B4-BE49-F238E27FC236}">
                <a16:creationId xmlns:a16="http://schemas.microsoft.com/office/drawing/2014/main" id="{F2BD0792-7A11-429B-83C1-C24ED87FA309}"/>
              </a:ext>
            </a:extLst>
          </p:cNvPr>
          <p:cNvSpPr/>
          <p:nvPr/>
        </p:nvSpPr>
        <p:spPr>
          <a:xfrm>
            <a:off x="7781126" y="6581001"/>
            <a:ext cx="1362874" cy="276999"/>
          </a:xfrm>
          <a:prstGeom prst="rect">
            <a:avLst/>
          </a:prstGeom>
        </p:spPr>
        <p:txBody>
          <a:bodyPr wrap="none">
            <a:spAutoFit/>
          </a:bodyPr>
          <a:lstStyle/>
          <a:p>
            <a:r>
              <a:rPr lang="en-US" sz="1200" i="1" dirty="0" err="1">
                <a:latin typeface="Times New Roman" panose="02020603050405020304" pitchFamily="18" charset="0"/>
                <a:cs typeface="Times New Roman" panose="02020603050405020304" pitchFamily="18" charset="0"/>
              </a:rPr>
              <a:t>Poggio</a:t>
            </a:r>
            <a:r>
              <a:rPr lang="en-US" sz="1200" i="1" dirty="0">
                <a:latin typeface="Times New Roman" panose="02020603050405020304" pitchFamily="18" charset="0"/>
                <a:cs typeface="Times New Roman" panose="02020603050405020304" pitchFamily="18" charset="0"/>
              </a:rPr>
              <a:t>, et al, 2018</a:t>
            </a:r>
          </a:p>
        </p:txBody>
      </p:sp>
    </p:spTree>
    <p:extLst>
      <p:ext uri="{BB962C8B-B14F-4D97-AF65-F5344CB8AC3E}">
        <p14:creationId xmlns:p14="http://schemas.microsoft.com/office/powerpoint/2010/main" val="773958219"/>
      </p:ext>
    </p:extLst>
  </p:cSld>
  <p:clrMapOvr>
    <a:masterClrMapping/>
  </p:clrMapOvr>
  <mc:AlternateContent xmlns:mc="http://schemas.openxmlformats.org/markup-compatibility/2006" xmlns:p14="http://schemas.microsoft.com/office/powerpoint/2010/main">
    <mc:Choice Requires="p14">
      <p:transition spd="slow" p14:dur="2000" advTm="792"/>
    </mc:Choice>
    <mc:Fallback xmlns="">
      <p:transition spd="slow" advTm="79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solidFill>
                  <a:srgbClr val="FF0000"/>
                </a:solidFill>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249559"/>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AlexNet</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1BDD296D-68D4-4F03-B407-3973E4C97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866" y="1012721"/>
            <a:ext cx="1644753" cy="1644753"/>
          </a:xfrm>
          <a:prstGeom prst="rect">
            <a:avLst/>
          </a:prstGeom>
        </p:spPr>
      </p:pic>
      <p:sp>
        <p:nvSpPr>
          <p:cNvPr id="4" name="文本框 3">
            <a:extLst>
              <a:ext uri="{FF2B5EF4-FFF2-40B4-BE49-F238E27FC236}">
                <a16:creationId xmlns:a16="http://schemas.microsoft.com/office/drawing/2014/main" id="{C737739C-3486-41EF-857C-0F0B00E49BDE}"/>
              </a:ext>
            </a:extLst>
          </p:cNvPr>
          <p:cNvSpPr txBox="1"/>
          <p:nvPr/>
        </p:nvSpPr>
        <p:spPr>
          <a:xfrm>
            <a:off x="4050890" y="1465765"/>
            <a:ext cx="4463845"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Feifei</a:t>
            </a:r>
            <a:r>
              <a:rPr lang="en-US" altLang="zh-CN" dirty="0">
                <a:latin typeface="Times New Roman" panose="02020603050405020304" pitchFamily="18" charset="0"/>
                <a:cs typeface="Times New Roman" panose="02020603050405020304" pitchFamily="18" charset="0"/>
              </a:rPr>
              <a:t> Li, Sandford University</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C9251EB-49A4-41FB-9E4F-8502D7433CD3}"/>
              </a:ext>
            </a:extLst>
          </p:cNvPr>
          <p:cNvSpPr txBox="1"/>
          <p:nvPr/>
        </p:nvSpPr>
        <p:spPr>
          <a:xfrm>
            <a:off x="4748979" y="2175392"/>
            <a:ext cx="142567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ImageNet</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40A0BEF-5BDF-4814-95CB-FBE9DADE0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57" y="2914057"/>
            <a:ext cx="2314898" cy="3477110"/>
          </a:xfrm>
          <a:prstGeom prst="rect">
            <a:avLst/>
          </a:prstGeom>
        </p:spPr>
      </p:pic>
      <p:sp>
        <p:nvSpPr>
          <p:cNvPr id="9" name="文本框 8">
            <a:extLst>
              <a:ext uri="{FF2B5EF4-FFF2-40B4-BE49-F238E27FC236}">
                <a16:creationId xmlns:a16="http://schemas.microsoft.com/office/drawing/2014/main" id="{F009DC11-4342-4CCB-AA3A-C90CD7F27D44}"/>
              </a:ext>
            </a:extLst>
          </p:cNvPr>
          <p:cNvSpPr txBox="1"/>
          <p:nvPr/>
        </p:nvSpPr>
        <p:spPr>
          <a:xfrm>
            <a:off x="3293807" y="3541750"/>
            <a:ext cx="5407742" cy="523220"/>
          </a:xfrm>
          <a:prstGeom prst="rect">
            <a:avLst/>
          </a:prstGeom>
          <a:noFill/>
        </p:spPr>
        <p:txBody>
          <a:bodyPr wrap="square" rtlCol="0">
            <a:spAutoFit/>
          </a:bodyPr>
          <a:lstStyle/>
          <a:p>
            <a:r>
              <a:rPr lang="en-US" altLang="zh-CN" sz="1400" dirty="0" err="1">
                <a:latin typeface="宋体" panose="02010600030101010101" pitchFamily="2" charset="-122"/>
                <a:ea typeface="宋体" panose="02010600030101010101" pitchFamily="2" charset="-122"/>
              </a:rPr>
              <a:t>AlexNet</a:t>
            </a:r>
            <a:r>
              <a:rPr lang="zh-CN" altLang="en-US" sz="1400" dirty="0">
                <a:latin typeface="宋体" panose="02010600030101010101" pitchFamily="2" charset="-122"/>
                <a:ea typeface="宋体" panose="02010600030101010101" pitchFamily="2" charset="-122"/>
              </a:rPr>
              <a:t>参加了</a:t>
            </a:r>
            <a:r>
              <a:rPr lang="en-US" altLang="zh-CN" sz="1400" dirty="0">
                <a:latin typeface="宋体" panose="02010600030101010101" pitchFamily="2" charset="-122"/>
                <a:ea typeface="宋体" panose="02010600030101010101" pitchFamily="2" charset="-122"/>
              </a:rPr>
              <a:t>2012</a:t>
            </a:r>
            <a:r>
              <a:rPr lang="zh-CN" altLang="en-US" sz="1400" dirty="0">
                <a:latin typeface="宋体" panose="02010600030101010101" pitchFamily="2" charset="-122"/>
                <a:ea typeface="宋体" panose="02010600030101010101" pitchFamily="2" charset="-122"/>
              </a:rPr>
              <a:t>年</a:t>
            </a:r>
            <a:r>
              <a:rPr lang="en-US" altLang="zh-CN" sz="1400" dirty="0">
                <a:latin typeface="宋体" panose="02010600030101010101" pitchFamily="2" charset="-122"/>
                <a:ea typeface="宋体" panose="02010600030101010101" pitchFamily="2" charset="-122"/>
              </a:rPr>
              <a:t>9</a:t>
            </a:r>
            <a:r>
              <a:rPr lang="zh-CN" altLang="en-US" sz="1400" dirty="0">
                <a:latin typeface="宋体" panose="02010600030101010101" pitchFamily="2" charset="-122"/>
                <a:ea typeface="宋体" panose="02010600030101010101" pitchFamily="2" charset="-122"/>
              </a:rPr>
              <a:t>月</a:t>
            </a:r>
            <a:r>
              <a:rPr lang="en-US" altLang="zh-CN" sz="1400" dirty="0">
                <a:latin typeface="宋体" panose="02010600030101010101" pitchFamily="2" charset="-122"/>
                <a:ea typeface="宋体" panose="02010600030101010101" pitchFamily="2" charset="-122"/>
              </a:rPr>
              <a:t>30</a:t>
            </a:r>
            <a:r>
              <a:rPr lang="zh-CN" altLang="en-US" sz="1400" dirty="0">
                <a:latin typeface="宋体" panose="02010600030101010101" pitchFamily="2" charset="-122"/>
                <a:ea typeface="宋体" panose="02010600030101010101" pitchFamily="2" charset="-122"/>
              </a:rPr>
              <a:t>日举行的</a:t>
            </a:r>
            <a:r>
              <a:rPr lang="en-US" altLang="zh-CN" sz="1400" dirty="0">
                <a:latin typeface="宋体" panose="02010600030101010101" pitchFamily="2" charset="-122"/>
                <a:ea typeface="宋体" panose="02010600030101010101" pitchFamily="2" charset="-122"/>
                <a:hlinkClick r:id="rId5" tooltip="ImageNet"/>
              </a:rPr>
              <a:t>ImageNet</a:t>
            </a:r>
            <a:r>
              <a:rPr lang="zh-CN" altLang="en-US" sz="1400" dirty="0">
                <a:latin typeface="宋体" panose="02010600030101010101" pitchFamily="2" charset="-122"/>
                <a:ea typeface="宋体" panose="02010600030101010101" pitchFamily="2" charset="-122"/>
              </a:rPr>
              <a:t>大规模视觉识别挑战赛，达到最低的</a:t>
            </a:r>
            <a:r>
              <a:rPr lang="en-US" altLang="zh-CN" sz="1400" dirty="0">
                <a:latin typeface="宋体" panose="02010600030101010101" pitchFamily="2" charset="-122"/>
                <a:ea typeface="宋体" panose="02010600030101010101" pitchFamily="2" charset="-122"/>
              </a:rPr>
              <a:t>15.3%</a:t>
            </a:r>
            <a:r>
              <a:rPr lang="zh-CN" altLang="en-US" sz="1400" dirty="0">
                <a:latin typeface="宋体" panose="02010600030101010101" pitchFamily="2" charset="-122"/>
                <a:ea typeface="宋体" panose="02010600030101010101" pitchFamily="2" charset="-122"/>
              </a:rPr>
              <a:t>的</a:t>
            </a:r>
            <a:r>
              <a:rPr lang="en-US" altLang="zh-CN" sz="1400" dirty="0">
                <a:latin typeface="宋体" panose="02010600030101010101" pitchFamily="2" charset="-122"/>
                <a:ea typeface="宋体" panose="02010600030101010101" pitchFamily="2" charset="-122"/>
              </a:rPr>
              <a:t>Top-5</a:t>
            </a:r>
            <a:r>
              <a:rPr lang="zh-CN" altLang="en-US" sz="1400" dirty="0">
                <a:latin typeface="宋体" panose="02010600030101010101" pitchFamily="2" charset="-122"/>
                <a:ea typeface="宋体" panose="02010600030101010101" pitchFamily="2" charset="-122"/>
              </a:rPr>
              <a:t>错误率，比第二名低</a:t>
            </a:r>
            <a:r>
              <a:rPr lang="en-US" altLang="zh-CN" sz="1400" dirty="0">
                <a:latin typeface="宋体" panose="02010600030101010101" pitchFamily="2" charset="-122"/>
                <a:ea typeface="宋体" panose="02010600030101010101" pitchFamily="2" charset="-122"/>
              </a:rPr>
              <a:t>10.8</a:t>
            </a:r>
            <a:r>
              <a:rPr lang="zh-CN" altLang="en-US" sz="1400" dirty="0">
                <a:latin typeface="宋体" panose="02010600030101010101" pitchFamily="2" charset="-122"/>
                <a:ea typeface="宋体" panose="02010600030101010101" pitchFamily="2" charset="-122"/>
              </a:rPr>
              <a:t>个百分点</a:t>
            </a:r>
          </a:p>
        </p:txBody>
      </p:sp>
      <p:sp>
        <p:nvSpPr>
          <p:cNvPr id="10" name="文本框 9">
            <a:extLst>
              <a:ext uri="{FF2B5EF4-FFF2-40B4-BE49-F238E27FC236}">
                <a16:creationId xmlns:a16="http://schemas.microsoft.com/office/drawing/2014/main" id="{8C358672-4FDD-4D58-8A95-4FDBA09FEA48}"/>
              </a:ext>
            </a:extLst>
          </p:cNvPr>
          <p:cNvSpPr txBox="1"/>
          <p:nvPr/>
        </p:nvSpPr>
        <p:spPr>
          <a:xfrm>
            <a:off x="3293807" y="4251377"/>
            <a:ext cx="5407742" cy="73866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400" b="1" dirty="0">
                <a:solidFill>
                  <a:srgbClr val="C00000"/>
                </a:solidFill>
                <a:latin typeface="宋体" panose="02010600030101010101" pitchFamily="2" charset="-122"/>
                <a:ea typeface="宋体" panose="02010600030101010101" pitchFamily="2" charset="-122"/>
              </a:rPr>
              <a:t>神经网络深度对模型性能提升至关重要</a:t>
            </a:r>
            <a:endParaRPr lang="en-US" altLang="zh-CN" sz="1400" b="1" dirty="0">
              <a:solidFill>
                <a:srgbClr val="C00000"/>
              </a:solidFill>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endParaRPr lang="en-US" altLang="zh-CN" sz="1400" b="1" dirty="0">
              <a:solidFill>
                <a:srgbClr val="C00000"/>
              </a:solidFill>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r>
              <a:rPr lang="en-US" altLang="zh-CN" sz="1400" b="1" dirty="0">
                <a:solidFill>
                  <a:srgbClr val="C00000"/>
                </a:solidFill>
                <a:latin typeface="宋体" panose="02010600030101010101" pitchFamily="2" charset="-122"/>
                <a:ea typeface="宋体" panose="02010600030101010101" pitchFamily="2" charset="-122"/>
              </a:rPr>
              <a:t>GPU</a:t>
            </a:r>
            <a:r>
              <a:rPr lang="zh-CN" altLang="en-US" sz="1400" b="1" dirty="0">
                <a:solidFill>
                  <a:srgbClr val="C00000"/>
                </a:solidFill>
                <a:latin typeface="宋体" panose="02010600030101010101" pitchFamily="2" charset="-122"/>
                <a:ea typeface="宋体" panose="02010600030101010101" pitchFamily="2" charset="-122"/>
              </a:rPr>
              <a:t>加速计算</a:t>
            </a:r>
          </a:p>
        </p:txBody>
      </p:sp>
      <p:pic>
        <p:nvPicPr>
          <p:cNvPr id="12" name="图片 11">
            <a:extLst>
              <a:ext uri="{FF2B5EF4-FFF2-40B4-BE49-F238E27FC236}">
                <a16:creationId xmlns:a16="http://schemas.microsoft.com/office/drawing/2014/main" id="{BFA6136B-4352-4F87-AD89-0D6FD31E93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9419" y="4954870"/>
            <a:ext cx="2723536" cy="1531989"/>
          </a:xfrm>
          <a:prstGeom prst="rect">
            <a:avLst/>
          </a:prstGeom>
        </p:spPr>
      </p:pic>
    </p:spTree>
    <p:extLst>
      <p:ext uri="{BB962C8B-B14F-4D97-AF65-F5344CB8AC3E}">
        <p14:creationId xmlns:p14="http://schemas.microsoft.com/office/powerpoint/2010/main" val="188116143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AlexNet</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BB760360-9C44-449C-B3E9-E67D5B7FC245}"/>
              </a:ext>
            </a:extLst>
          </p:cNvPr>
          <p:cNvPicPr>
            <a:picLocks noChangeAspect="1"/>
          </p:cNvPicPr>
          <p:nvPr/>
        </p:nvPicPr>
        <p:blipFill rotWithShape="1">
          <a:blip r:embed="rId3">
            <a:extLst>
              <a:ext uri="{28A0092B-C50C-407E-A947-70E740481C1C}">
                <a14:useLocalDpi xmlns:a14="http://schemas.microsoft.com/office/drawing/2010/main" val="0"/>
              </a:ext>
            </a:extLst>
          </a:blip>
          <a:srcRect l="30559" t="22523" r="33199" b="20146"/>
          <a:stretch/>
        </p:blipFill>
        <p:spPr>
          <a:xfrm>
            <a:off x="1592826" y="1025154"/>
            <a:ext cx="2320414" cy="1927123"/>
          </a:xfrm>
          <a:prstGeom prst="rect">
            <a:avLst/>
          </a:prstGeom>
        </p:spPr>
      </p:pic>
      <p:pic>
        <p:nvPicPr>
          <p:cNvPr id="13" name="图片 12">
            <a:extLst>
              <a:ext uri="{FF2B5EF4-FFF2-40B4-BE49-F238E27FC236}">
                <a16:creationId xmlns:a16="http://schemas.microsoft.com/office/drawing/2014/main" id="{27678133-5146-4168-A64C-AC0D008440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1974" y="1025154"/>
            <a:ext cx="2568930" cy="1927123"/>
          </a:xfrm>
          <a:prstGeom prst="rect">
            <a:avLst/>
          </a:prstGeom>
        </p:spPr>
      </p:pic>
      <p:sp>
        <p:nvSpPr>
          <p:cNvPr id="14" name="文本框 13">
            <a:extLst>
              <a:ext uri="{FF2B5EF4-FFF2-40B4-BE49-F238E27FC236}">
                <a16:creationId xmlns:a16="http://schemas.microsoft.com/office/drawing/2014/main" id="{2BDE0EB9-92A5-443C-8F20-FA7BD538F2C5}"/>
              </a:ext>
            </a:extLst>
          </p:cNvPr>
          <p:cNvSpPr txBox="1"/>
          <p:nvPr/>
        </p:nvSpPr>
        <p:spPr>
          <a:xfrm>
            <a:off x="6931743" y="1807835"/>
            <a:ext cx="1995948"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Jenson Huang</a:t>
            </a:r>
          </a:p>
          <a:p>
            <a:pPr algn="ctr"/>
            <a:r>
              <a:rPr lang="zh-CN" altLang="en-US" dirty="0"/>
              <a:t>（</a:t>
            </a:r>
            <a:r>
              <a:rPr lang="zh-CN" altLang="en-US" dirty="0">
                <a:latin typeface="宋体" panose="02010600030101010101" pitchFamily="2" charset="-122"/>
                <a:ea typeface="宋体" panose="02010600030101010101" pitchFamily="2" charset="-122"/>
              </a:rPr>
              <a:t>黄仁勋</a:t>
            </a:r>
            <a:r>
              <a:rPr lang="zh-CN" altLang="en-US" dirty="0"/>
              <a:t>）</a:t>
            </a:r>
          </a:p>
        </p:txBody>
      </p:sp>
      <p:pic>
        <p:nvPicPr>
          <p:cNvPr id="16" name="图片 15">
            <a:extLst>
              <a:ext uri="{FF2B5EF4-FFF2-40B4-BE49-F238E27FC236}">
                <a16:creationId xmlns:a16="http://schemas.microsoft.com/office/drawing/2014/main" id="{44F84B83-7537-4303-973B-1E3AD4AFE3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4143" y="3132803"/>
            <a:ext cx="5742038" cy="3229896"/>
          </a:xfrm>
          <a:prstGeom prst="rect">
            <a:avLst/>
          </a:prstGeom>
        </p:spPr>
      </p:pic>
    </p:spTree>
    <p:extLst>
      <p:ext uri="{BB962C8B-B14F-4D97-AF65-F5344CB8AC3E}">
        <p14:creationId xmlns:p14="http://schemas.microsoft.com/office/powerpoint/2010/main" val="71345905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06581ADC-CC4D-4503-A475-EB960FB76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97" y="2334340"/>
            <a:ext cx="2461608" cy="2461608"/>
          </a:xfrm>
          <a:prstGeom prst="rect">
            <a:avLst/>
          </a:prstGeom>
        </p:spPr>
      </p:pic>
      <p:pic>
        <p:nvPicPr>
          <p:cNvPr id="5" name="图片 4">
            <a:extLst>
              <a:ext uri="{FF2B5EF4-FFF2-40B4-BE49-F238E27FC236}">
                <a16:creationId xmlns:a16="http://schemas.microsoft.com/office/drawing/2014/main" id="{52A9586B-A600-4146-93B6-2B9BA8D44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1505" y="2093326"/>
            <a:ext cx="6087325" cy="2943636"/>
          </a:xfrm>
          <a:prstGeom prst="rect">
            <a:avLst/>
          </a:prstGeom>
        </p:spPr>
      </p:pic>
    </p:spTree>
    <p:extLst>
      <p:ext uri="{BB962C8B-B14F-4D97-AF65-F5344CB8AC3E}">
        <p14:creationId xmlns:p14="http://schemas.microsoft.com/office/powerpoint/2010/main" val="218728973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DF7830A-D095-4B99-9827-24A1535FB986}"/>
                  </a:ext>
                </a:extLst>
              </p:cNvPr>
              <p:cNvSpPr txBox="1"/>
              <p:nvPr/>
            </p:nvSpPr>
            <p:spPr>
              <a:xfrm>
                <a:off x="341742" y="5474613"/>
                <a:ext cx="807467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64</a:t>
                </a:r>
                <a:r>
                  <a:rPr lang="zh-CN" altLang="en-US" dirty="0"/>
                  <a:t>位系统寻址空间</a:t>
                </a:r>
                <a:r>
                  <a:rPr lang="en-US" altLang="zh-CN" dirty="0"/>
                  <a:t>:</a:t>
                </a:r>
                <a:r>
                  <a:rPr lang="zh-CN" altLang="en-US" dirty="0"/>
                  <a:t> </a:t>
                </a:r>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2</m:t>
                        </m:r>
                      </m:e>
                      <m:sup>
                        <m:r>
                          <a:rPr lang="en-US" altLang="zh-CN" b="0" i="1" smtClean="0">
                            <a:solidFill>
                              <a:srgbClr val="FF0000"/>
                            </a:solidFill>
                            <a:latin typeface="Cambria Math" panose="02040503050406030204" pitchFamily="18" charset="0"/>
                          </a:rPr>
                          <m:t>64</m:t>
                        </m:r>
                      </m:sup>
                    </m:sSup>
                  </m:oMath>
                </a14:m>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可观测宇宙包含的原子数目：大约</a:t>
                </a:r>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10</m:t>
                        </m:r>
                      </m:e>
                      <m:sup>
                        <m:r>
                          <a:rPr lang="en-US" altLang="zh-CN" b="0" i="1" smtClean="0">
                            <a:solidFill>
                              <a:srgbClr val="FF0000"/>
                            </a:solidFill>
                            <a:latin typeface="Cambria Math" panose="02040503050406030204" pitchFamily="18" charset="0"/>
                          </a:rPr>
                          <m:t>80</m:t>
                        </m:r>
                      </m:sup>
                    </m:sSup>
                  </m:oMath>
                </a14:m>
                <a:r>
                  <a:rPr lang="zh-CN" altLang="en-US" dirty="0"/>
                  <a:t>个 </a:t>
                </a:r>
              </a:p>
            </p:txBody>
          </p:sp>
        </mc:Choice>
        <mc:Fallback xmlns="">
          <p:sp>
            <p:nvSpPr>
              <p:cNvPr id="6" name="文本框 5">
                <a:extLst>
                  <a:ext uri="{FF2B5EF4-FFF2-40B4-BE49-F238E27FC236}">
                    <a16:creationId xmlns:a16="http://schemas.microsoft.com/office/drawing/2014/main" id="{0DF7830A-D095-4B99-9827-24A1535FB986}"/>
                  </a:ext>
                </a:extLst>
              </p:cNvPr>
              <p:cNvSpPr txBox="1">
                <a:spLocks noRot="1" noChangeAspect="1" noMove="1" noResize="1" noEditPoints="1" noAdjustHandles="1" noChangeArrowheads="1" noChangeShapeType="1" noTextEdit="1"/>
              </p:cNvSpPr>
              <p:nvPr/>
            </p:nvSpPr>
            <p:spPr>
              <a:xfrm>
                <a:off x="341742" y="5474613"/>
                <a:ext cx="8074670" cy="923330"/>
              </a:xfrm>
              <a:prstGeom prst="rect">
                <a:avLst/>
              </a:prstGeom>
              <a:blipFill>
                <a:blip r:embed="rId3"/>
                <a:stretch>
                  <a:fillRect l="-453" t="-3289" b="-921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10E1626-BBCB-4BE4-9CD0-B96996410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8" y="921722"/>
            <a:ext cx="8790039" cy="4179985"/>
          </a:xfrm>
          <a:prstGeom prst="rect">
            <a:avLst/>
          </a:prstGeom>
        </p:spPr>
      </p:pic>
    </p:spTree>
    <p:extLst>
      <p:ext uri="{BB962C8B-B14F-4D97-AF65-F5344CB8AC3E}">
        <p14:creationId xmlns:p14="http://schemas.microsoft.com/office/powerpoint/2010/main" val="388856136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DE181E93-A4DA-4836-A957-EC7E44B93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652" y="1067522"/>
            <a:ext cx="7668695" cy="2676899"/>
          </a:xfrm>
          <a:prstGeom prst="rect">
            <a:avLst/>
          </a:prstGeom>
        </p:spPr>
      </p:pic>
      <p:sp>
        <p:nvSpPr>
          <p:cNvPr id="10" name="文本框 9">
            <a:extLst>
              <a:ext uri="{FF2B5EF4-FFF2-40B4-BE49-F238E27FC236}">
                <a16:creationId xmlns:a16="http://schemas.microsoft.com/office/drawing/2014/main" id="{92830827-D2D8-41CE-B06A-29B80E6A7B50}"/>
              </a:ext>
            </a:extLst>
          </p:cNvPr>
          <p:cNvSpPr txBox="1"/>
          <p:nvPr/>
        </p:nvSpPr>
        <p:spPr>
          <a:xfrm>
            <a:off x="668593" y="4178709"/>
            <a:ext cx="7668695"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14</a:t>
            </a:r>
            <a:r>
              <a:rPr lang="zh-CN" altLang="en-US" dirty="0"/>
              <a:t>次世界冠军</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18</a:t>
            </a:r>
            <a:r>
              <a:rPr lang="zh-CN" altLang="en-US" dirty="0"/>
              <a:t>个国际大赛冠军</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冠军数围棋史排名第二</a:t>
            </a:r>
          </a:p>
        </p:txBody>
      </p:sp>
    </p:spTree>
    <p:extLst>
      <p:ext uri="{BB962C8B-B14F-4D97-AF65-F5344CB8AC3E}">
        <p14:creationId xmlns:p14="http://schemas.microsoft.com/office/powerpoint/2010/main" val="1911131931"/>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-&gt;</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Alphazero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77F4AE06-F682-49B3-981A-F85CF1779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855" y="993058"/>
            <a:ext cx="3634912" cy="5412658"/>
          </a:xfrm>
          <a:prstGeom prst="rect">
            <a:avLst/>
          </a:prstGeom>
        </p:spPr>
      </p:pic>
    </p:spTree>
    <p:extLst>
      <p:ext uri="{BB962C8B-B14F-4D97-AF65-F5344CB8AC3E}">
        <p14:creationId xmlns:p14="http://schemas.microsoft.com/office/powerpoint/2010/main" val="76197635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Alphafold</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034137BC-4B6E-4DF8-8F66-96FFAF76C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742" y="826334"/>
            <a:ext cx="5948516" cy="2870858"/>
          </a:xfrm>
          <a:prstGeom prst="rect">
            <a:avLst/>
          </a:prstGeom>
        </p:spPr>
      </p:pic>
      <p:sp>
        <p:nvSpPr>
          <p:cNvPr id="4" name="文本框 3">
            <a:extLst>
              <a:ext uri="{FF2B5EF4-FFF2-40B4-BE49-F238E27FC236}">
                <a16:creationId xmlns:a16="http://schemas.microsoft.com/office/drawing/2014/main" id="{C87070B9-F843-449A-8B61-8F885165AE10}"/>
              </a:ext>
            </a:extLst>
          </p:cNvPr>
          <p:cNvSpPr txBox="1"/>
          <p:nvPr/>
        </p:nvSpPr>
        <p:spPr>
          <a:xfrm>
            <a:off x="167148" y="4136721"/>
            <a:ext cx="8839199" cy="179850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zh-CN" altLang="en-US" b="1" dirty="0">
                <a:solidFill>
                  <a:srgbClr val="202122"/>
                </a:solidFill>
                <a:latin typeface="Arial" panose="020B0604020202020204" pitchFamily="34" charset="0"/>
              </a:rPr>
              <a:t>蛋白质折叠</a:t>
            </a:r>
            <a:r>
              <a:rPr lang="zh-CN" altLang="en-US" dirty="0">
                <a:solidFill>
                  <a:srgbClr val="202122"/>
                </a:solidFill>
                <a:latin typeface="Arial" panose="020B0604020202020204" pitchFamily="34" charset="0"/>
              </a:rPr>
              <a:t>（</a:t>
            </a:r>
            <a:r>
              <a:rPr lang="en-US" altLang="zh-CN" dirty="0">
                <a:solidFill>
                  <a:srgbClr val="202122"/>
                </a:solidFill>
                <a:latin typeface="Arial" panose="020B0604020202020204" pitchFamily="34" charset="0"/>
              </a:rPr>
              <a:t>Protein folding</a:t>
            </a:r>
            <a:r>
              <a:rPr lang="zh-CN" altLang="en-US" dirty="0">
                <a:solidFill>
                  <a:srgbClr val="202122"/>
                </a:solidFill>
                <a:latin typeface="Arial" panose="020B0604020202020204" pitchFamily="34" charset="0"/>
              </a:rPr>
              <a:t>）是</a:t>
            </a:r>
            <a:r>
              <a:rPr lang="zh-CN" altLang="en-US" dirty="0">
                <a:solidFill>
                  <a:srgbClr val="0645AD"/>
                </a:solidFill>
                <a:latin typeface="Arial" panose="020B0604020202020204" pitchFamily="34" charset="0"/>
                <a:hlinkClick r:id="rId4" tooltip="蛋白质">
                  <a:extLst>
                    <a:ext uri="{A12FA001-AC4F-418D-AE19-62706E023703}">
                      <ahyp:hlinkClr xmlns:ahyp="http://schemas.microsoft.com/office/drawing/2018/hyperlinkcolor" val="tx"/>
                    </a:ext>
                  </a:extLst>
                </a:hlinkClick>
              </a:rPr>
              <a:t>蛋白质</a:t>
            </a:r>
            <a:r>
              <a:rPr lang="zh-CN" altLang="en-US" dirty="0">
                <a:solidFill>
                  <a:srgbClr val="202122"/>
                </a:solidFill>
                <a:latin typeface="Arial" panose="020B0604020202020204" pitchFamily="34" charset="0"/>
              </a:rPr>
              <a:t>获得其功能性结构和构象的</a:t>
            </a:r>
            <a:r>
              <a:rPr lang="zh-CN" altLang="en-US" b="1" dirty="0">
                <a:solidFill>
                  <a:srgbClr val="202122"/>
                </a:solidFill>
                <a:latin typeface="Arial" panose="020B0604020202020204" pitchFamily="34" charset="0"/>
              </a:rPr>
              <a:t>物理过程</a:t>
            </a:r>
            <a:r>
              <a:rPr lang="zh-CN" altLang="en-US" dirty="0">
                <a:solidFill>
                  <a:srgbClr val="202122"/>
                </a:solidFill>
                <a:latin typeface="Arial" panose="020B0604020202020204" pitchFamily="34" charset="0"/>
              </a:rPr>
              <a:t>。通过这一物理过程，蛋白质从无规则卷曲折叠成特定的功能性三维结构。在从</a:t>
            </a:r>
            <a:r>
              <a:rPr lang="en-US" altLang="zh-CN" dirty="0">
                <a:solidFill>
                  <a:srgbClr val="0645AD"/>
                </a:solidFill>
                <a:latin typeface="Arial" panose="020B0604020202020204" pitchFamily="34" charset="0"/>
                <a:hlinkClick r:id="rId5" tooltip="MRNA">
                  <a:extLst>
                    <a:ext uri="{A12FA001-AC4F-418D-AE19-62706E023703}">
                      <ahyp:hlinkClr xmlns:ahyp="http://schemas.microsoft.com/office/drawing/2018/hyperlinkcolor" val="tx"/>
                    </a:ext>
                  </a:extLst>
                </a:hlinkClick>
              </a:rPr>
              <a:t>mRNA</a:t>
            </a:r>
            <a:r>
              <a:rPr lang="zh-CN" altLang="en-US" dirty="0">
                <a:solidFill>
                  <a:srgbClr val="202122"/>
                </a:solidFill>
                <a:latin typeface="Arial" panose="020B0604020202020204" pitchFamily="34" charset="0"/>
              </a:rPr>
              <a:t>序列翻译成线性的氨基酸链时，蛋白质都是以去折叠</a:t>
            </a:r>
            <a:r>
              <a:rPr lang="zh-CN" altLang="en-US" dirty="0">
                <a:solidFill>
                  <a:srgbClr val="0645AD"/>
                </a:solidFill>
                <a:latin typeface="Arial" panose="020B0604020202020204" pitchFamily="34" charset="0"/>
                <a:hlinkClick r:id="rId6" tooltip="多肽">
                  <a:extLst>
                    <a:ext uri="{A12FA001-AC4F-418D-AE19-62706E023703}">
                      <ahyp:hlinkClr xmlns:ahyp="http://schemas.microsoft.com/office/drawing/2018/hyperlinkcolor" val="tx"/>
                    </a:ext>
                  </a:extLst>
                </a:hlinkClick>
              </a:rPr>
              <a:t>多肽</a:t>
            </a:r>
            <a:r>
              <a:rPr lang="zh-CN" altLang="en-US" dirty="0">
                <a:solidFill>
                  <a:srgbClr val="202122"/>
                </a:solidFill>
                <a:latin typeface="Arial" panose="020B0604020202020204" pitchFamily="34" charset="0"/>
              </a:rPr>
              <a:t>或无规则卷曲的形式存在。</a:t>
            </a:r>
            <a:endParaRPr lang="en-US" altLang="zh-CN" dirty="0">
              <a:solidFill>
                <a:srgbClr val="202122"/>
              </a:solidFill>
              <a:latin typeface="Arial" panose="020B0604020202020204" pitchFamily="34" charset="0"/>
            </a:endParaRPr>
          </a:p>
          <a:p>
            <a:pPr marL="285750" indent="-285750" algn="just">
              <a:lnSpc>
                <a:spcPct val="125000"/>
              </a:lnSpc>
              <a:buFont typeface="Wingdings" panose="05000000000000000000" pitchFamily="2" charset="2"/>
              <a:buChar char="Ø"/>
            </a:pPr>
            <a:r>
              <a:rPr lang="zh-CN" altLang="en-US" dirty="0">
                <a:solidFill>
                  <a:srgbClr val="202122"/>
                </a:solidFill>
                <a:latin typeface="Arial" panose="020B0604020202020204" pitchFamily="34" charset="0"/>
              </a:rPr>
              <a:t>安芬森法则：</a:t>
            </a:r>
            <a:r>
              <a:rPr lang="zh-CN" altLang="en-US" dirty="0"/>
              <a:t>蛋白质分子的一级结构决定其立体结构</a:t>
            </a:r>
            <a:endParaRPr lang="en-US" altLang="zh-CN" dirty="0"/>
          </a:p>
          <a:p>
            <a:pPr marL="285750" indent="-285750" algn="just">
              <a:lnSpc>
                <a:spcPct val="125000"/>
              </a:lnSpc>
              <a:buFont typeface="Wingdings" panose="05000000000000000000" pitchFamily="2" charset="2"/>
              <a:buChar char="Ø"/>
            </a:pPr>
            <a:r>
              <a:rPr lang="zh-CN" altLang="en-US" dirty="0"/>
              <a:t>已知某基因序列可</a:t>
            </a:r>
            <a:r>
              <a:rPr lang="zh-CN" altLang="en-US" dirty="0">
                <a:hlinkClick r:id="rId7" tooltip="翻译 (遗传学)"/>
              </a:rPr>
              <a:t>翻译</a:t>
            </a:r>
            <a:r>
              <a:rPr lang="zh-CN" altLang="en-US" dirty="0"/>
              <a:t>获得对应蛋白质的胺基酸序列，即蛋白质的一级结构</a:t>
            </a:r>
          </a:p>
        </p:txBody>
      </p:sp>
      <p:sp>
        <p:nvSpPr>
          <p:cNvPr id="5" name="文本框 4">
            <a:extLst>
              <a:ext uri="{FF2B5EF4-FFF2-40B4-BE49-F238E27FC236}">
                <a16:creationId xmlns:a16="http://schemas.microsoft.com/office/drawing/2014/main" id="{D4D21E99-80C0-4332-B961-550D18D061E1}"/>
              </a:ext>
            </a:extLst>
          </p:cNvPr>
          <p:cNvSpPr txBox="1"/>
          <p:nvPr/>
        </p:nvSpPr>
        <p:spPr>
          <a:xfrm>
            <a:off x="1165123" y="6190090"/>
            <a:ext cx="6813754" cy="369332"/>
          </a:xfrm>
          <a:prstGeom prst="rect">
            <a:avLst/>
          </a:prstGeom>
          <a:noFill/>
        </p:spPr>
        <p:txBody>
          <a:bodyPr wrap="square" rtlCol="0">
            <a:spAutoFit/>
          </a:bodyPr>
          <a:lstStyle/>
          <a:p>
            <a:pPr algn="ctr"/>
            <a:r>
              <a:rPr lang="zh-CN" altLang="en-US" dirty="0"/>
              <a:t>基因序列 </a:t>
            </a:r>
            <a:r>
              <a:rPr lang="en-US" altLang="zh-CN" dirty="0"/>
              <a:t>– </a:t>
            </a:r>
            <a:r>
              <a:rPr lang="zh-CN" altLang="en-US" dirty="0"/>
              <a:t>蛋白质三维结构 </a:t>
            </a:r>
            <a:r>
              <a:rPr lang="en-US" altLang="zh-CN" dirty="0"/>
              <a:t>– </a:t>
            </a:r>
            <a:r>
              <a:rPr lang="zh-CN" altLang="en-US" dirty="0"/>
              <a:t>蛋白质功能</a:t>
            </a:r>
          </a:p>
        </p:txBody>
      </p:sp>
      <p:sp>
        <p:nvSpPr>
          <p:cNvPr id="6" name="矩形 5">
            <a:extLst>
              <a:ext uri="{FF2B5EF4-FFF2-40B4-BE49-F238E27FC236}">
                <a16:creationId xmlns:a16="http://schemas.microsoft.com/office/drawing/2014/main" id="{AD592DE6-062C-4A14-8057-B528BF8A14A6}"/>
              </a:ext>
            </a:extLst>
          </p:cNvPr>
          <p:cNvSpPr/>
          <p:nvPr/>
        </p:nvSpPr>
        <p:spPr>
          <a:xfrm>
            <a:off x="3079760" y="3767388"/>
            <a:ext cx="3416320" cy="369332"/>
          </a:xfrm>
          <a:prstGeom prst="rect">
            <a:avLst/>
          </a:prstGeom>
        </p:spPr>
        <p:txBody>
          <a:bodyPr wrap="none">
            <a:spAutoFit/>
          </a:bodyPr>
          <a:lstStyle/>
          <a:p>
            <a:r>
              <a:rPr lang="zh-TW" altLang="en-US" dirty="0">
                <a:solidFill>
                  <a:srgbClr val="202122"/>
                </a:solidFill>
                <a:latin typeface="Arial" panose="020B0604020202020204" pitchFamily="34" charset="0"/>
              </a:rPr>
              <a:t>蛋白質的功能取決於其立體結構</a:t>
            </a:r>
            <a:endParaRPr lang="zh-CN" altLang="en-US" dirty="0"/>
          </a:p>
        </p:txBody>
      </p:sp>
    </p:spTree>
    <p:extLst>
      <p:ext uri="{BB962C8B-B14F-4D97-AF65-F5344CB8AC3E}">
        <p14:creationId xmlns:p14="http://schemas.microsoft.com/office/powerpoint/2010/main" val="1109579727"/>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Alphafold</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F4AC1F48-7D9B-47F5-B59D-CBFD13A7EC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5452" y="902724"/>
            <a:ext cx="3733096" cy="2526276"/>
          </a:xfrm>
          <a:prstGeom prst="rect">
            <a:avLst/>
          </a:prstGeom>
        </p:spPr>
      </p:pic>
      <p:cxnSp>
        <p:nvCxnSpPr>
          <p:cNvPr id="10" name="直接箭头连接符 9">
            <a:extLst>
              <a:ext uri="{FF2B5EF4-FFF2-40B4-BE49-F238E27FC236}">
                <a16:creationId xmlns:a16="http://schemas.microsoft.com/office/drawing/2014/main" id="{34FADB58-80AD-4980-9DED-7147DEA5D454}"/>
              </a:ext>
            </a:extLst>
          </p:cNvPr>
          <p:cNvCxnSpPr>
            <a:stCxn id="7" idx="2"/>
          </p:cNvCxnSpPr>
          <p:nvPr/>
        </p:nvCxnSpPr>
        <p:spPr>
          <a:xfrm flipH="1">
            <a:off x="2349910" y="3429000"/>
            <a:ext cx="2222090" cy="10938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B05051F-DA4B-46BE-B768-541F3DFC6612}"/>
              </a:ext>
            </a:extLst>
          </p:cNvPr>
          <p:cNvCxnSpPr>
            <a:cxnSpLocks/>
            <a:stCxn id="7" idx="2"/>
          </p:cNvCxnSpPr>
          <p:nvPr/>
        </p:nvCxnSpPr>
        <p:spPr>
          <a:xfrm>
            <a:off x="4572000" y="3429000"/>
            <a:ext cx="2222090" cy="123149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7C3925B-D29A-4673-800E-DB318D741DEE}"/>
              </a:ext>
            </a:extLst>
          </p:cNvPr>
          <p:cNvSpPr txBox="1"/>
          <p:nvPr/>
        </p:nvSpPr>
        <p:spPr>
          <a:xfrm>
            <a:off x="639097" y="4739148"/>
            <a:ext cx="3421626" cy="369332"/>
          </a:xfrm>
          <a:prstGeom prst="rect">
            <a:avLst/>
          </a:prstGeom>
          <a:noFill/>
        </p:spPr>
        <p:txBody>
          <a:bodyPr wrap="square" rtlCol="0">
            <a:spAutoFit/>
          </a:bodyPr>
          <a:lstStyle/>
          <a:p>
            <a:pPr algn="ctr"/>
            <a:r>
              <a:rPr lang="zh-CN" altLang="en-US" dirty="0"/>
              <a:t>灭活</a:t>
            </a:r>
            <a:r>
              <a:rPr lang="en-US" altLang="zh-CN" dirty="0"/>
              <a:t>/</a:t>
            </a:r>
            <a:r>
              <a:rPr lang="zh-CN" altLang="en-US" dirty="0"/>
              <a:t>减活疫苗</a:t>
            </a:r>
          </a:p>
        </p:txBody>
      </p:sp>
      <p:sp>
        <p:nvSpPr>
          <p:cNvPr id="16" name="文本框 15">
            <a:extLst>
              <a:ext uri="{FF2B5EF4-FFF2-40B4-BE49-F238E27FC236}">
                <a16:creationId xmlns:a16="http://schemas.microsoft.com/office/drawing/2014/main" id="{4AF8532C-5F76-4F7B-86EC-4644699A4C06}"/>
              </a:ext>
            </a:extLst>
          </p:cNvPr>
          <p:cNvSpPr txBox="1"/>
          <p:nvPr/>
        </p:nvSpPr>
        <p:spPr>
          <a:xfrm>
            <a:off x="5083277" y="4739148"/>
            <a:ext cx="3421626" cy="369332"/>
          </a:xfrm>
          <a:prstGeom prst="rect">
            <a:avLst/>
          </a:prstGeom>
          <a:noFill/>
        </p:spPr>
        <p:txBody>
          <a:bodyPr wrap="square" rtlCol="0">
            <a:spAutoFit/>
          </a:bodyPr>
          <a:lstStyle/>
          <a:p>
            <a:pPr algn="ctr"/>
            <a:r>
              <a:rPr lang="en-US" altLang="zh-CN" dirty="0"/>
              <a:t>mRNA</a:t>
            </a:r>
            <a:r>
              <a:rPr lang="zh-CN" altLang="en-US" dirty="0"/>
              <a:t>疫苗</a:t>
            </a:r>
          </a:p>
        </p:txBody>
      </p:sp>
    </p:spTree>
    <p:extLst>
      <p:ext uri="{BB962C8B-B14F-4D97-AF65-F5344CB8AC3E}">
        <p14:creationId xmlns:p14="http://schemas.microsoft.com/office/powerpoint/2010/main" val="287788018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课程考核方式</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785652"/>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64</a:t>
            </a:r>
            <a:r>
              <a:rPr lang="zh-CN" altLang="en-US" sz="2000" dirty="0">
                <a:latin typeface="Times New Roman" panose="02020603050405020304" pitchFamily="18" charset="0"/>
                <a:cs typeface="Times New Roman" panose="02020603050405020304" pitchFamily="18" charset="0"/>
              </a:rPr>
              <a:t>学时</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平时成绩</a:t>
            </a:r>
            <a:r>
              <a:rPr lang="en-US" altLang="zh-CN" sz="2000" dirty="0">
                <a:latin typeface="Times New Roman" panose="02020603050405020304" pitchFamily="18" charset="0"/>
                <a:cs typeface="Times New Roman" panose="02020603050405020304" pitchFamily="18" charset="0"/>
              </a:rPr>
              <a:t>50% + </a:t>
            </a:r>
            <a:r>
              <a:rPr lang="zh-CN" altLang="en-US" sz="2000" dirty="0">
                <a:latin typeface="Times New Roman" panose="02020603050405020304" pitchFamily="18" charset="0"/>
                <a:cs typeface="Times New Roman" panose="02020603050405020304" pitchFamily="18" charset="0"/>
              </a:rPr>
              <a:t>结课论文</a:t>
            </a:r>
            <a:r>
              <a:rPr lang="en-US" altLang="zh-CN" sz="2000" dirty="0">
                <a:latin typeface="Times New Roman" panose="02020603050405020304" pitchFamily="18" charset="0"/>
                <a:cs typeface="Times New Roman" panose="02020603050405020304" pitchFamily="18" charset="0"/>
              </a:rPr>
              <a:t>50%</a:t>
            </a: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平时成绩</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课程要求：编程</a:t>
            </a:r>
            <a:r>
              <a:rPr lang="en-US" altLang="zh-CN" sz="2000" dirty="0">
                <a:latin typeface="Times New Roman" panose="02020603050405020304" pitchFamily="18" charset="0"/>
                <a:cs typeface="Times New Roman" panose="02020603050405020304" pitchFamily="18" charset="0"/>
              </a:rPr>
              <a:t>Python/Julia/Jax…</a:t>
            </a:r>
          </a:p>
        </p:txBody>
      </p:sp>
      <p:sp>
        <p:nvSpPr>
          <p:cNvPr id="4" name="文本框 3">
            <a:extLst>
              <a:ext uri="{FF2B5EF4-FFF2-40B4-BE49-F238E27FC236}">
                <a16:creationId xmlns:a16="http://schemas.microsoft.com/office/drawing/2014/main" id="{96B85DAA-C8FC-4A5C-9E42-CD0A12720A5F}"/>
              </a:ext>
            </a:extLst>
          </p:cNvPr>
          <p:cNvSpPr txBox="1"/>
          <p:nvPr/>
        </p:nvSpPr>
        <p:spPr>
          <a:xfrm>
            <a:off x="619433" y="4097161"/>
            <a:ext cx="8524567"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4-5</a:t>
            </a:r>
            <a:r>
              <a:rPr lang="zh-CN" altLang="en-US" sz="2000" dirty="0">
                <a:latin typeface="Times New Roman" panose="02020603050405020304" pitchFamily="18" charset="0"/>
                <a:cs typeface="Times New Roman" panose="02020603050405020304" pitchFamily="18" charset="0"/>
              </a:rPr>
              <a:t>次课后作业</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2073610"/>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Alphafold</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568C1438-3218-4C39-87A7-EF2AEC6C5C37}"/>
              </a:ext>
            </a:extLst>
          </p:cNvPr>
          <p:cNvSpPr txBox="1"/>
          <p:nvPr/>
        </p:nvSpPr>
        <p:spPr>
          <a:xfrm>
            <a:off x="373626" y="1238865"/>
            <a:ext cx="8082116" cy="4221669"/>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dirty="0"/>
              <a:t>所有生命形式中已知蛋白质超过</a:t>
            </a:r>
            <a:r>
              <a:rPr lang="en-US" altLang="zh-CN" dirty="0"/>
              <a:t>2</a:t>
            </a:r>
            <a:r>
              <a:rPr lang="zh-CN" altLang="en-US" dirty="0"/>
              <a:t>亿种</a:t>
            </a:r>
            <a:r>
              <a:rPr lang="en-US" altLang="zh-CN" dirty="0"/>
              <a:t>, </a:t>
            </a:r>
            <a:r>
              <a:rPr lang="zh-CN" altLang="en-US" dirty="0"/>
              <a:t>过去</a:t>
            </a:r>
            <a:r>
              <a:rPr lang="en-US" altLang="zh-CN" dirty="0"/>
              <a:t>60</a:t>
            </a:r>
            <a:r>
              <a:rPr lang="zh-CN" altLang="en-US" dirty="0"/>
              <a:t>年努力只确定了约</a:t>
            </a:r>
            <a:r>
              <a:rPr lang="en-US" altLang="zh-CN" dirty="0"/>
              <a:t>170,000</a:t>
            </a:r>
            <a:r>
              <a:rPr lang="zh-CN" altLang="en-US" dirty="0"/>
              <a:t>种蛋白质结构</a:t>
            </a:r>
            <a:endParaRPr lang="en-US" altLang="zh-CN" dirty="0"/>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zh-CN" altLang="en-US" dirty="0"/>
              <a:t>蛋白质结构预测技术的关键测试</a:t>
            </a:r>
            <a:r>
              <a:rPr lang="en-US" altLang="zh-CN" dirty="0"/>
              <a:t>(CASP)-</a:t>
            </a:r>
            <a:r>
              <a:rPr lang="zh-CN" altLang="en-US" dirty="0"/>
              <a:t>起源于</a:t>
            </a:r>
            <a:r>
              <a:rPr lang="en-US" altLang="zh-CN" dirty="0"/>
              <a:t>1994</a:t>
            </a:r>
            <a:r>
              <a:rPr lang="zh-CN" altLang="en-US" dirty="0"/>
              <a:t>年，每两年一次</a:t>
            </a:r>
            <a:endParaRPr lang="en-US" altLang="zh-CN" dirty="0"/>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zh-CN" altLang="en-US" dirty="0"/>
              <a:t>到</a:t>
            </a:r>
            <a:r>
              <a:rPr lang="en-US" altLang="zh-CN" dirty="0"/>
              <a:t>2016</a:t>
            </a:r>
            <a:r>
              <a:rPr lang="zh-CN" altLang="en-US" dirty="0"/>
              <a:t>年的蛋白质发现</a:t>
            </a:r>
            <a:r>
              <a:rPr lang="en-US" altLang="zh-CN" dirty="0">
                <a:hlinkClick r:id="rId3" tooltip="GDT"/>
              </a:rPr>
              <a:t>GDT</a:t>
            </a:r>
            <a:r>
              <a:rPr lang="zh-CN" altLang="en-US" dirty="0"/>
              <a:t>分数也只能达到</a:t>
            </a:r>
            <a:r>
              <a:rPr lang="en-US" altLang="zh-CN" dirty="0"/>
              <a:t>100</a:t>
            </a:r>
            <a:r>
              <a:rPr lang="zh-CN" altLang="en-US" dirty="0"/>
              <a:t>满分的</a:t>
            </a:r>
            <a:r>
              <a:rPr lang="en-US" altLang="zh-CN" dirty="0"/>
              <a:t>40</a:t>
            </a:r>
            <a:r>
              <a:rPr lang="zh-CN" altLang="en-US" dirty="0"/>
              <a:t>分</a:t>
            </a:r>
            <a:endParaRPr lang="en-US" altLang="zh-CN" dirty="0"/>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en-US" altLang="zh-CN" dirty="0"/>
              <a:t>2018</a:t>
            </a:r>
            <a:r>
              <a:rPr lang="zh-CN" altLang="en-US" dirty="0"/>
              <a:t>年</a:t>
            </a:r>
            <a:r>
              <a:rPr lang="en-US" altLang="zh-CN" dirty="0"/>
              <a:t> – </a:t>
            </a:r>
            <a:r>
              <a:rPr lang="en-US" altLang="zh-CN" dirty="0" err="1"/>
              <a:t>Alphafold</a:t>
            </a:r>
            <a:r>
              <a:rPr lang="en-US" altLang="zh-CN" dirty="0"/>
              <a:t>: 68.5</a:t>
            </a:r>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en-US" altLang="zh-CN" dirty="0"/>
              <a:t>2020</a:t>
            </a:r>
            <a:r>
              <a:rPr lang="zh-CN" altLang="en-US" dirty="0"/>
              <a:t>年 </a:t>
            </a:r>
            <a:r>
              <a:rPr lang="en-US" altLang="zh-CN" dirty="0"/>
              <a:t>- Alphafold2:</a:t>
            </a:r>
            <a:r>
              <a:rPr lang="zh-CN" altLang="en-US" dirty="0"/>
              <a:t> </a:t>
            </a:r>
            <a:r>
              <a:rPr lang="en-US" altLang="zh-CN" dirty="0"/>
              <a:t>92.4</a:t>
            </a:r>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65377639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a:t>
            </a:r>
          </a:p>
        </p:txBody>
      </p:sp>
      <p:pic>
        <p:nvPicPr>
          <p:cNvPr id="3" name="图片 2">
            <a:extLst>
              <a:ext uri="{FF2B5EF4-FFF2-40B4-BE49-F238E27FC236}">
                <a16:creationId xmlns:a16="http://schemas.microsoft.com/office/drawing/2014/main" id="{1EE3C1E8-9243-46FF-A7C8-22A1FE0C6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292" y="1163945"/>
            <a:ext cx="4061816" cy="5354402"/>
          </a:xfrm>
          <a:prstGeom prst="rect">
            <a:avLst/>
          </a:prstGeom>
        </p:spPr>
      </p:pic>
      <p:pic>
        <p:nvPicPr>
          <p:cNvPr id="5" name="图片 4">
            <a:extLst>
              <a:ext uri="{FF2B5EF4-FFF2-40B4-BE49-F238E27FC236}">
                <a16:creationId xmlns:a16="http://schemas.microsoft.com/office/drawing/2014/main" id="{58A1E1E8-C3C6-43B6-B98D-ACEAFE6AC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163945"/>
            <a:ext cx="4041058" cy="5354402"/>
          </a:xfrm>
          <a:prstGeom prst="rect">
            <a:avLst/>
          </a:prstGeom>
        </p:spPr>
      </p:pic>
    </p:spTree>
    <p:extLst>
      <p:ext uri="{BB962C8B-B14F-4D97-AF65-F5344CB8AC3E}">
        <p14:creationId xmlns:p14="http://schemas.microsoft.com/office/powerpoint/2010/main" val="3310238516"/>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a:t>
            </a:r>
          </a:p>
        </p:txBody>
      </p:sp>
      <p:pic>
        <p:nvPicPr>
          <p:cNvPr id="4" name="图片 3">
            <a:extLst>
              <a:ext uri="{FF2B5EF4-FFF2-40B4-BE49-F238E27FC236}">
                <a16:creationId xmlns:a16="http://schemas.microsoft.com/office/drawing/2014/main" id="{FE74815F-2CB2-47D0-812D-A7318494F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45" y="1318194"/>
            <a:ext cx="8445910" cy="3315802"/>
          </a:xfrm>
          <a:prstGeom prst="rect">
            <a:avLst/>
          </a:prstGeom>
        </p:spPr>
      </p:pic>
    </p:spTree>
    <p:extLst>
      <p:ext uri="{BB962C8B-B14F-4D97-AF65-F5344CB8AC3E}">
        <p14:creationId xmlns:p14="http://schemas.microsoft.com/office/powerpoint/2010/main" val="3401306550"/>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Chatgpt</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OpenAI</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t>
            </a:r>
          </a:p>
        </p:txBody>
      </p:sp>
      <p:pic>
        <p:nvPicPr>
          <p:cNvPr id="3" name="图片 2">
            <a:extLst>
              <a:ext uri="{FF2B5EF4-FFF2-40B4-BE49-F238E27FC236}">
                <a16:creationId xmlns:a16="http://schemas.microsoft.com/office/drawing/2014/main" id="{A7353F71-D5FD-4296-96BE-002CD166FB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9234" y="1160205"/>
            <a:ext cx="3233110" cy="1929089"/>
          </a:xfrm>
          <a:prstGeom prst="rect">
            <a:avLst/>
          </a:prstGeom>
        </p:spPr>
      </p:pic>
      <p:pic>
        <p:nvPicPr>
          <p:cNvPr id="9" name="图片 8">
            <a:extLst>
              <a:ext uri="{FF2B5EF4-FFF2-40B4-BE49-F238E27FC236}">
                <a16:creationId xmlns:a16="http://schemas.microsoft.com/office/drawing/2014/main" id="{EEC8E41B-27F8-426D-A28A-0E80ABED0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56" y="1347019"/>
            <a:ext cx="4788693" cy="1358817"/>
          </a:xfrm>
          <a:prstGeom prst="rect">
            <a:avLst/>
          </a:prstGeom>
        </p:spPr>
      </p:pic>
      <p:pic>
        <p:nvPicPr>
          <p:cNvPr id="11" name="图片 10">
            <a:extLst>
              <a:ext uri="{FF2B5EF4-FFF2-40B4-BE49-F238E27FC236}">
                <a16:creationId xmlns:a16="http://schemas.microsoft.com/office/drawing/2014/main" id="{F67E5A80-2A7F-4DAA-93CE-A92B23A0BC8B}"/>
              </a:ext>
            </a:extLst>
          </p:cNvPr>
          <p:cNvPicPr>
            <a:picLocks noChangeAspect="1"/>
          </p:cNvPicPr>
          <p:nvPr/>
        </p:nvPicPr>
        <p:blipFill rotWithShape="1">
          <a:blip r:embed="rId5">
            <a:extLst>
              <a:ext uri="{28A0092B-C50C-407E-A947-70E740481C1C}">
                <a14:useLocalDpi xmlns:a14="http://schemas.microsoft.com/office/drawing/2010/main" val="0"/>
              </a:ext>
            </a:extLst>
          </a:blip>
          <a:srcRect t="25420"/>
          <a:stretch/>
        </p:blipFill>
        <p:spPr>
          <a:xfrm>
            <a:off x="2397205" y="3680175"/>
            <a:ext cx="4210073" cy="2824580"/>
          </a:xfrm>
          <a:prstGeom prst="rect">
            <a:avLst/>
          </a:prstGeom>
        </p:spPr>
      </p:pic>
    </p:spTree>
    <p:extLst>
      <p:ext uri="{BB962C8B-B14F-4D97-AF65-F5344CB8AC3E}">
        <p14:creationId xmlns:p14="http://schemas.microsoft.com/office/powerpoint/2010/main" val="334630706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solidFill>
                  <a:srgbClr val="FF0000"/>
                </a:solidFill>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044394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high-dimensional PDEs </a:t>
            </a:r>
          </a:p>
        </p:txBody>
      </p:sp>
      <p:pic>
        <p:nvPicPr>
          <p:cNvPr id="3" name="图片 2">
            <a:extLst>
              <a:ext uri="{FF2B5EF4-FFF2-40B4-BE49-F238E27FC236}">
                <a16:creationId xmlns:a16="http://schemas.microsoft.com/office/drawing/2014/main" id="{B8704BD5-DE20-4B1F-8D95-90E706CD5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884" y="981884"/>
            <a:ext cx="7364361" cy="4894232"/>
          </a:xfrm>
          <a:prstGeom prst="rect">
            <a:avLst/>
          </a:prstGeom>
        </p:spPr>
      </p:pic>
      <p:sp>
        <p:nvSpPr>
          <p:cNvPr id="4" name="矩形 3">
            <a:extLst>
              <a:ext uri="{FF2B5EF4-FFF2-40B4-BE49-F238E27FC236}">
                <a16:creationId xmlns:a16="http://schemas.microsoft.com/office/drawing/2014/main" id="{77C828BC-6D4F-4A16-8D6A-0CAF2F2159B6}"/>
              </a:ext>
            </a:extLst>
          </p:cNvPr>
          <p:cNvSpPr/>
          <p:nvPr/>
        </p:nvSpPr>
        <p:spPr>
          <a:xfrm>
            <a:off x="5373330" y="6581001"/>
            <a:ext cx="5048864" cy="276999"/>
          </a:xfrm>
          <a:prstGeom prst="rect">
            <a:avLst/>
          </a:prstGeom>
        </p:spPr>
        <p:txBody>
          <a:bodyPr wrap="square">
            <a:spAutoFit/>
          </a:bodyPr>
          <a:lstStyle/>
          <a:p>
            <a:r>
              <a:rPr lang="en-US" altLang="zh-CN" sz="1200" i="1" dirty="0"/>
              <a:t>J. Han: </a:t>
            </a:r>
            <a:r>
              <a:rPr lang="zh-CN" altLang="en-US" sz="1200" i="1" dirty="0"/>
              <a:t>http://cmx.caltech.edu/ipml/ipml-slides-han.pdf</a:t>
            </a:r>
          </a:p>
        </p:txBody>
      </p:sp>
    </p:spTree>
    <p:extLst>
      <p:ext uri="{BB962C8B-B14F-4D97-AF65-F5344CB8AC3E}">
        <p14:creationId xmlns:p14="http://schemas.microsoft.com/office/powerpoint/2010/main" val="52778749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altLang="zh-CN"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Solving high-dimensional PDEs</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p>
        </p:txBody>
      </p:sp>
      <p:pic>
        <p:nvPicPr>
          <p:cNvPr id="3" name="图片 2">
            <a:extLst>
              <a:ext uri="{FF2B5EF4-FFF2-40B4-BE49-F238E27FC236}">
                <a16:creationId xmlns:a16="http://schemas.microsoft.com/office/drawing/2014/main" id="{7C08E2BD-2153-4786-9DBC-69F748762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59" y="875801"/>
            <a:ext cx="7178625" cy="4268371"/>
          </a:xfrm>
          <a:prstGeom prst="rect">
            <a:avLst/>
          </a:prstGeom>
        </p:spPr>
      </p:pic>
      <p:pic>
        <p:nvPicPr>
          <p:cNvPr id="5" name="图片 4">
            <a:extLst>
              <a:ext uri="{FF2B5EF4-FFF2-40B4-BE49-F238E27FC236}">
                <a16:creationId xmlns:a16="http://schemas.microsoft.com/office/drawing/2014/main" id="{8773063B-C6FF-4D41-95DA-EFCBDAF83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714" y="5467777"/>
            <a:ext cx="4305901" cy="1028844"/>
          </a:xfrm>
          <a:prstGeom prst="rect">
            <a:avLst/>
          </a:prstGeom>
        </p:spPr>
      </p:pic>
      <p:sp>
        <p:nvSpPr>
          <p:cNvPr id="6" name="文本框 5">
            <a:extLst>
              <a:ext uri="{FF2B5EF4-FFF2-40B4-BE49-F238E27FC236}">
                <a16:creationId xmlns:a16="http://schemas.microsoft.com/office/drawing/2014/main" id="{1C3FC4F7-3C1B-4BC7-90A4-3E56FA6F41C4}"/>
              </a:ext>
            </a:extLst>
          </p:cNvPr>
          <p:cNvSpPr txBox="1"/>
          <p:nvPr/>
        </p:nvSpPr>
        <p:spPr>
          <a:xfrm>
            <a:off x="1022555" y="5797533"/>
            <a:ext cx="2703871" cy="369332"/>
          </a:xfrm>
          <a:prstGeom prst="rect">
            <a:avLst/>
          </a:prstGeom>
          <a:noFill/>
        </p:spPr>
        <p:txBody>
          <a:bodyPr wrap="square" rtlCol="0">
            <a:spAutoFit/>
          </a:bodyPr>
          <a:lstStyle/>
          <a:p>
            <a:r>
              <a:rPr lang="en-US" altLang="zh-CN" dirty="0"/>
              <a:t>100D Allen-Cahn equation</a:t>
            </a:r>
            <a:endParaRPr lang="zh-CN" altLang="en-US" dirty="0"/>
          </a:p>
        </p:txBody>
      </p:sp>
    </p:spTree>
    <p:extLst>
      <p:ext uri="{BB962C8B-B14F-4D97-AF65-F5344CB8AC3E}">
        <p14:creationId xmlns:p14="http://schemas.microsoft.com/office/powerpoint/2010/main" val="3073456866"/>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altLang="zh-CN"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DeepPotential</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0CCC183A-4327-49F2-B3DE-B36431D57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223" y="1175569"/>
            <a:ext cx="4220222" cy="237387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81AE18-1612-4206-8898-F3B9E4B705C0}"/>
                  </a:ext>
                </a:extLst>
              </p:cNvPr>
              <p:cNvSpPr txBox="1"/>
              <p:nvPr/>
            </p:nvSpPr>
            <p:spPr>
              <a:xfrm>
                <a:off x="5073445" y="1837009"/>
                <a:ext cx="3352800" cy="105099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r>
                          <a:rPr lang="en-US" altLang="zh-CN" b="0" i="1" smtClean="0">
                            <a:solidFill>
                              <a:srgbClr val="FF0000"/>
                            </a:solidFill>
                            <a:latin typeface="Cambria Math" panose="02040503050406030204" pitchFamily="18" charset="0"/>
                          </a:rPr>
                          <m:t>𝜙</m:t>
                        </m:r>
                      </m:num>
                      <m:den>
                        <m:r>
                          <a:rPr lang="en-US" altLang="zh-CN" b="0" i="1" smtClean="0">
                            <a:latin typeface="Cambria Math" panose="02040503050406030204" pitchFamily="18" charset="0"/>
                          </a:rPr>
                          <m:t>𝑑𝑟</m:t>
                        </m:r>
                      </m:den>
                    </m:f>
                  </m:oMath>
                </a14:m>
                <a:endParaRPr lang="en-US" altLang="zh-CN" b="0"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𝑚𝑎</m:t>
                    </m:r>
                  </m:oMath>
                </a14:m>
                <a:endParaRPr lang="zh-CN" altLang="en-US" dirty="0"/>
              </a:p>
            </p:txBody>
          </p:sp>
        </mc:Choice>
        <mc:Fallback xmlns="">
          <p:sp>
            <p:nvSpPr>
              <p:cNvPr id="7" name="文本框 6">
                <a:extLst>
                  <a:ext uri="{FF2B5EF4-FFF2-40B4-BE49-F238E27FC236}">
                    <a16:creationId xmlns:a16="http://schemas.microsoft.com/office/drawing/2014/main" id="{B881AE18-1612-4206-8898-F3B9E4B705C0}"/>
                  </a:ext>
                </a:extLst>
              </p:cNvPr>
              <p:cNvSpPr txBox="1">
                <a:spLocks noRot="1" noChangeAspect="1" noMove="1" noResize="1" noEditPoints="1" noAdjustHandles="1" noChangeArrowheads="1" noChangeShapeType="1" noTextEdit="1"/>
              </p:cNvSpPr>
              <p:nvPr/>
            </p:nvSpPr>
            <p:spPr>
              <a:xfrm>
                <a:off x="5073445" y="1837009"/>
                <a:ext cx="3352800" cy="1050993"/>
              </a:xfrm>
              <a:prstGeom prst="rect">
                <a:avLst/>
              </a:prstGeom>
              <a:blipFill>
                <a:blip r:embed="rId4"/>
                <a:stretch>
                  <a:fillRect l="-1091" b="-578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FAE606F3-8CA7-4B8E-ABBB-C22C8795722B}"/>
              </a:ext>
            </a:extLst>
          </p:cNvPr>
          <p:cNvSpPr txBox="1"/>
          <p:nvPr/>
        </p:nvSpPr>
        <p:spPr>
          <a:xfrm>
            <a:off x="853223" y="3677265"/>
            <a:ext cx="7091242"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现有作用力模型往往基于经验公式</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只考虑近程作用力</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只考虑二体或三体作用，不考虑多体作用</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a:t>
            </a:r>
            <a:endParaRPr lang="zh-CN" altLang="en-US" dirty="0"/>
          </a:p>
        </p:txBody>
      </p:sp>
    </p:spTree>
    <p:extLst>
      <p:ext uri="{BB962C8B-B14F-4D97-AF65-F5344CB8AC3E}">
        <p14:creationId xmlns:p14="http://schemas.microsoft.com/office/powerpoint/2010/main" val="1465733729"/>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altLang="zh-CN"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DeepPotential</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0CCC183A-4327-49F2-B3DE-B36431D57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223" y="1175569"/>
            <a:ext cx="4220222" cy="237387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81AE18-1612-4206-8898-F3B9E4B705C0}"/>
                  </a:ext>
                </a:extLst>
              </p:cNvPr>
              <p:cNvSpPr txBox="1"/>
              <p:nvPr/>
            </p:nvSpPr>
            <p:spPr>
              <a:xfrm>
                <a:off x="5073445" y="1837009"/>
                <a:ext cx="3352800" cy="105099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r>
                          <a:rPr lang="en-US" altLang="zh-CN" b="0" i="1" smtClean="0">
                            <a:solidFill>
                              <a:srgbClr val="FF0000"/>
                            </a:solidFill>
                            <a:latin typeface="Cambria Math" panose="02040503050406030204" pitchFamily="18" charset="0"/>
                          </a:rPr>
                          <m:t>𝜙</m:t>
                        </m:r>
                      </m:num>
                      <m:den>
                        <m:r>
                          <a:rPr lang="en-US" altLang="zh-CN" b="0" i="1" smtClean="0">
                            <a:latin typeface="Cambria Math" panose="02040503050406030204" pitchFamily="18" charset="0"/>
                          </a:rPr>
                          <m:t>𝑑𝑟</m:t>
                        </m:r>
                      </m:den>
                    </m:f>
                  </m:oMath>
                </a14:m>
                <a:endParaRPr lang="en-US" altLang="zh-CN" b="0"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𝑚𝑎</m:t>
                    </m:r>
                  </m:oMath>
                </a14:m>
                <a:endParaRPr lang="zh-CN" altLang="en-US" dirty="0"/>
              </a:p>
            </p:txBody>
          </p:sp>
        </mc:Choice>
        <mc:Fallback xmlns="">
          <p:sp>
            <p:nvSpPr>
              <p:cNvPr id="7" name="文本框 6">
                <a:extLst>
                  <a:ext uri="{FF2B5EF4-FFF2-40B4-BE49-F238E27FC236}">
                    <a16:creationId xmlns:a16="http://schemas.microsoft.com/office/drawing/2014/main" id="{B881AE18-1612-4206-8898-F3B9E4B705C0}"/>
                  </a:ext>
                </a:extLst>
              </p:cNvPr>
              <p:cNvSpPr txBox="1">
                <a:spLocks noRot="1" noChangeAspect="1" noMove="1" noResize="1" noEditPoints="1" noAdjustHandles="1" noChangeArrowheads="1" noChangeShapeType="1" noTextEdit="1"/>
              </p:cNvSpPr>
              <p:nvPr/>
            </p:nvSpPr>
            <p:spPr>
              <a:xfrm>
                <a:off x="5073445" y="1837009"/>
                <a:ext cx="3352800" cy="1050993"/>
              </a:xfrm>
              <a:prstGeom prst="rect">
                <a:avLst/>
              </a:prstGeom>
              <a:blipFill>
                <a:blip r:embed="rId4"/>
                <a:stretch>
                  <a:fillRect l="-1091" b="-57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02C4A28D-1CBF-4E68-94B0-E9435028A259}"/>
              </a:ext>
            </a:extLst>
          </p:cNvPr>
          <p:cNvGrpSpPr/>
          <p:nvPr/>
        </p:nvGrpSpPr>
        <p:grpSpPr>
          <a:xfrm>
            <a:off x="2621606" y="3572951"/>
            <a:ext cx="4128239" cy="2514374"/>
            <a:chOff x="687457" y="1249680"/>
            <a:chExt cx="4128239" cy="2514374"/>
          </a:xfrm>
        </p:grpSpPr>
        <p:pic>
          <p:nvPicPr>
            <p:cNvPr id="19" name="图片 18">
              <a:extLst>
                <a:ext uri="{FF2B5EF4-FFF2-40B4-BE49-F238E27FC236}">
                  <a16:creationId xmlns:a16="http://schemas.microsoft.com/office/drawing/2014/main" id="{A87CD63A-74B0-431C-A479-ED66DAB2CB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457" y="1249680"/>
              <a:ext cx="4128239" cy="2514374"/>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631DE57-C69B-452A-BAA1-8D67299848F3}"/>
                    </a:ext>
                  </a:extLst>
                </p:cNvPr>
                <p:cNvSpPr txBox="1"/>
                <p:nvPr/>
              </p:nvSpPr>
              <p:spPr>
                <a:xfrm>
                  <a:off x="1778000" y="1249680"/>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778000" y="1249680"/>
                  <a:ext cx="77216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ABC28A0-7583-48B6-AE94-4862B81D0FCE}"/>
                    </a:ext>
                  </a:extLst>
                </p:cNvPr>
                <p:cNvSpPr txBox="1"/>
                <p:nvPr/>
              </p:nvSpPr>
              <p:spPr>
                <a:xfrm>
                  <a:off x="1778000" y="184631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78000" y="1846319"/>
                  <a:ext cx="77216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4683E19-AE6F-4B0E-A16F-6745D7AC67D9}"/>
                    </a:ext>
                  </a:extLst>
                </p:cNvPr>
                <p:cNvSpPr txBox="1"/>
                <p:nvPr/>
              </p:nvSpPr>
              <p:spPr>
                <a:xfrm>
                  <a:off x="1757680"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757680" y="2435854"/>
                  <a:ext cx="77216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BEFD830-5EE6-4172-9C88-FC00339029F4}"/>
                    </a:ext>
                  </a:extLst>
                </p:cNvPr>
                <p:cNvSpPr txBox="1"/>
                <p:nvPr/>
              </p:nvSpPr>
              <p:spPr>
                <a:xfrm>
                  <a:off x="1778000" y="302538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778000" y="3025389"/>
                  <a:ext cx="77216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39D51E7-30BD-4927-A132-7397CCBE0329}"/>
                    </a:ext>
                  </a:extLst>
                </p:cNvPr>
                <p:cNvSpPr txBox="1"/>
                <p:nvPr/>
              </p:nvSpPr>
              <p:spPr>
                <a:xfrm>
                  <a:off x="2909183" y="1283652"/>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909183" y="1283652"/>
                  <a:ext cx="77216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22F1DE4-FEFD-400A-AE80-C106057A435B}"/>
                    </a:ext>
                  </a:extLst>
                </p:cNvPr>
                <p:cNvSpPr txBox="1"/>
                <p:nvPr/>
              </p:nvSpPr>
              <p:spPr>
                <a:xfrm>
                  <a:off x="2909183" y="1837945"/>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909183" y="1837945"/>
                  <a:ext cx="77216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16990F9-BBD4-4199-93D0-71595AC0E14E}"/>
                    </a:ext>
                  </a:extLst>
                </p:cNvPr>
                <p:cNvSpPr txBox="1"/>
                <p:nvPr/>
              </p:nvSpPr>
              <p:spPr>
                <a:xfrm>
                  <a:off x="2909183"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909183" y="2435854"/>
                  <a:ext cx="772160"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E37D3E6-B986-4098-8AFC-BA4FFAA2C3E4}"/>
                    </a:ext>
                  </a:extLst>
                </p:cNvPr>
                <p:cNvSpPr txBox="1"/>
                <p:nvPr/>
              </p:nvSpPr>
              <p:spPr>
                <a:xfrm>
                  <a:off x="2909183" y="3033763"/>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909183" y="3033763"/>
                  <a:ext cx="772160" cy="369332"/>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2385273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err="1">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SciML</a:t>
            </a:r>
            <a:r>
              <a:rPr lang="en-US" sz="28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8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Solving Forward/Inverse PDEs </a:t>
            </a:r>
            <a:endParaRPr lang="en-US" sz="28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965" y="1193731"/>
            <a:ext cx="3794306" cy="2868866"/>
          </a:xfrm>
          <a:prstGeom prst="rect">
            <a:avLst/>
          </a:prstGeom>
        </p:spPr>
      </p:pic>
      <p:grpSp>
        <p:nvGrpSpPr>
          <p:cNvPr id="11" name="组合 10"/>
          <p:cNvGrpSpPr/>
          <p:nvPr/>
        </p:nvGrpSpPr>
        <p:grpSpPr>
          <a:xfrm>
            <a:off x="6110689" y="1137514"/>
            <a:ext cx="3474611" cy="3171315"/>
            <a:chOff x="5465971" y="1054037"/>
            <a:chExt cx="3474611" cy="3171315"/>
          </a:xfrm>
        </p:grpSpPr>
        <p:grpSp>
          <p:nvGrpSpPr>
            <p:cNvPr id="5" name="组合 4"/>
            <p:cNvGrpSpPr/>
            <p:nvPr/>
          </p:nvGrpSpPr>
          <p:grpSpPr>
            <a:xfrm>
              <a:off x="5465971" y="1054037"/>
              <a:ext cx="3474611" cy="2004879"/>
              <a:chOff x="5151229" y="1346753"/>
              <a:chExt cx="3474611" cy="2004879"/>
            </a:xfrm>
          </p:grpSpPr>
          <mc:AlternateContent xmlns:mc="http://schemas.openxmlformats.org/markup-compatibility/2006" xmlns:a14="http://schemas.microsoft.com/office/drawing/2010/main">
            <mc:Choice Requires="a14">
              <p:sp>
                <p:nvSpPr>
                  <p:cNvPr id="6" name="文本框 5"/>
                  <p:cNvSpPr txBox="1"/>
                  <p:nvPr/>
                </p:nvSpPr>
                <p:spPr>
                  <a:xfrm>
                    <a:off x="5151229" y="1346753"/>
                    <a:ext cx="33934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𝜎</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5151229" y="1346753"/>
                    <a:ext cx="3393440"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232400" y="1859364"/>
                    <a:ext cx="3393440" cy="1492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𝜎</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oMath>
                      </m:oMathPara>
                    </a14:m>
                    <a:endParaRPr lang="en-US" b="0" dirty="0"/>
                  </a:p>
                  <a:p>
                    <a:endParaRPr lang="en-US" b="0" dirty="0"/>
                  </a:p>
                  <a:p>
                    <a:pPr algn="ctr"/>
                    <a:r>
                      <a:rPr lang="en-US" dirty="0"/>
                      <a:t>…</a:t>
                    </a:r>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𝑙</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𝑙</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𝑙</m:t>
                              </m:r>
                            </m:sub>
                          </m:sSub>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5232400" y="1859364"/>
                    <a:ext cx="3393440" cy="1492268"/>
                  </a:xfrm>
                  <a:prstGeom prst="rect">
                    <a:avLst/>
                  </a:prstGeom>
                  <a:blipFill>
                    <a:blip r:embed="rId5"/>
                    <a:stretch>
                      <a:fillRect/>
                    </a:stretch>
                  </a:blipFill>
                </p:spPr>
                <p:txBody>
                  <a:bodyPr/>
                  <a:lstStyle/>
                  <a:p>
                    <a:r>
                      <a:rPr lang="en-US">
                        <a:noFill/>
                      </a:rPr>
                      <a:t> </a:t>
                    </a:r>
                  </a:p>
                </p:txBody>
              </p:sp>
            </mc:Fallback>
          </mc:AlternateContent>
        </p:grpSp>
        <p:sp>
          <p:nvSpPr>
            <p:cNvPr id="4" name="文本框 3"/>
            <p:cNvSpPr txBox="1"/>
            <p:nvPr/>
          </p:nvSpPr>
          <p:spPr>
            <a:xfrm>
              <a:off x="5618371" y="1054037"/>
              <a:ext cx="47762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a:t>
              </a:r>
            </a:p>
          </p:txBody>
        </p:sp>
        <p:sp>
          <p:nvSpPr>
            <p:cNvPr id="9" name="文本框 8"/>
            <p:cNvSpPr txBox="1"/>
            <p:nvPr/>
          </p:nvSpPr>
          <p:spPr>
            <a:xfrm>
              <a:off x="5618371" y="3279077"/>
              <a:ext cx="284490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  PDE part: </a:t>
              </a:r>
              <a:r>
                <a:rPr lang="en-US" b="1" i="1" dirty="0">
                  <a:latin typeface="Times New Roman" panose="02020603050405020304" pitchFamily="18" charset="0"/>
                  <a:cs typeface="Times New Roman" panose="02020603050405020304" pitchFamily="18" charset="0"/>
                </a:rPr>
                <a:t>Chain rule</a:t>
              </a:r>
            </a:p>
          </p:txBody>
        </p:sp>
        <mc:AlternateContent xmlns:mc="http://schemas.openxmlformats.org/markup-compatibility/2006" xmlns:a14="http://schemas.microsoft.com/office/drawing/2010/main">
          <mc:Choice Requires="a14">
            <p:sp>
              <p:nvSpPr>
                <p:cNvPr id="10" name="文本框 9"/>
                <p:cNvSpPr txBox="1"/>
                <p:nvPr/>
              </p:nvSpPr>
              <p:spPr>
                <a:xfrm>
                  <a:off x="5658956" y="3856020"/>
                  <a:ext cx="31698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𝑡</m:t>
                            </m:r>
                          </m:sub>
                        </m:sSub>
                        <m:r>
                          <a:rPr lang="en-US" b="0" i="1" smtClean="0">
                            <a:latin typeface="Cambria Math" panose="02040503050406030204" pitchFamily="18" charset="0"/>
                          </a:rPr>
                          <m:t>𝑢</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𝑢</m:t>
                        </m:r>
                        <m:r>
                          <a:rPr lang="en-US" b="0" i="1" smtClean="0">
                            <a:latin typeface="Cambria Math" panose="02040503050406030204" pitchFamily="18" charset="0"/>
                          </a:rPr>
                          <m:t>, …</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5658956" y="3856020"/>
                  <a:ext cx="3169811" cy="369332"/>
                </a:xfrm>
                <a:prstGeom prst="rect">
                  <a:avLst/>
                </a:prstGeom>
                <a:blipFill>
                  <a:blip r:embed="rId6"/>
                  <a:stretch>
                    <a:fillRect/>
                  </a:stretch>
                </a:blipFill>
              </p:spPr>
              <p:txBody>
                <a:bodyPr/>
                <a:lstStyle/>
                <a:p>
                  <a:r>
                    <a:rPr lang="en-US">
                      <a:noFill/>
                    </a:rPr>
                    <a:t> </a:t>
                  </a:r>
                </a:p>
              </p:txBody>
            </p:sp>
          </mc:Fallback>
        </mc:AlternateContent>
      </p:grpSp>
      <p:sp>
        <p:nvSpPr>
          <p:cNvPr id="12" name="文本框 11"/>
          <p:cNvSpPr txBox="1"/>
          <p:nvPr/>
        </p:nvSpPr>
        <p:spPr>
          <a:xfrm>
            <a:off x="580738" y="4661765"/>
            <a:ext cx="8056476"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Loss function: </a:t>
            </a:r>
          </a:p>
          <a:p>
            <a:endParaRPr lang="en-US" sz="20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580738" y="5035327"/>
            <a:ext cx="2580640"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Forward problem:</a:t>
            </a:r>
          </a:p>
        </p:txBody>
      </p:sp>
      <mc:AlternateContent xmlns:mc="http://schemas.openxmlformats.org/markup-compatibility/2006" xmlns:a14="http://schemas.microsoft.com/office/drawing/2010/main">
        <mc:Choice Requires="a14">
          <p:sp>
            <p:nvSpPr>
              <p:cNvPr id="14" name="矩形 13"/>
              <p:cNvSpPr/>
              <p:nvPr/>
            </p:nvSpPr>
            <p:spPr>
              <a:xfrm>
                <a:off x="2578313" y="5074632"/>
                <a:ext cx="4522905" cy="458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r>
                        <a:rPr lang="en-US" i="1" smtClean="0">
                          <a:latin typeface="Cambria Math" panose="02040503050406030204" pitchFamily="18" charset="0"/>
                        </a:rPr>
                        <m:t>=</m:t>
                      </m:r>
                      <m:sSup>
                        <m:sSupPr>
                          <m:ctrlPr>
                            <a:rPr lang="en-US" i="1">
                              <a:latin typeface="Cambria Math" panose="02040503050406030204" pitchFamily="18" charset="0"/>
                            </a:rPr>
                          </m:ctrlPr>
                        </m:sSupPr>
                        <m:e>
                          <m:limLow>
                            <m:limLowPr>
                              <m:ctrlPr>
                                <a:rPr lang="en-US" b="0" i="1" smtClean="0">
                                  <a:latin typeface="Cambria Math" panose="02040503050406030204" pitchFamily="18" charset="0"/>
                                </a:rPr>
                              </m:ctrlPr>
                            </m:limLowPr>
                            <m:e>
                              <m:r>
                                <m:rPr>
                                  <m:sty m:val="p"/>
                                </m:rPr>
                                <a:rPr lang="en-US">
                                  <a:latin typeface="Cambria Math" panose="02040503050406030204" pitchFamily="18" charset="0"/>
                                </a:rPr>
                                <m:t>min</m:t>
                              </m:r>
                            </m:e>
                            <m:lim>
                              <m:r>
                                <a:rPr lang="en-US" b="0" i="1" smtClean="0">
                                  <a:latin typeface="Cambria Math" panose="02040503050406030204" pitchFamily="18" charset="0"/>
                                </a:rPr>
                                <m:t>𝜃</m:t>
                              </m:r>
                            </m:lim>
                          </m:limLow>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Sub>
                          <m:r>
                            <a:rPr lang="en-US" b="0" i="1" smtClean="0">
                              <a:latin typeface="Cambria Math" panose="02040503050406030204" pitchFamily="18" charset="0"/>
                            </a:rPr>
                            <m:t>|</m:t>
                          </m:r>
                        </m:e>
                        <m:sup>
                          <m:r>
                            <a:rPr lang="en-US" i="1">
                              <a:latin typeface="Cambria Math" panose="02040503050406030204" pitchFamily="18" charset="0"/>
                            </a:rPr>
                            <m:t>2</m:t>
                          </m:r>
                        </m:sup>
                      </m:sSup>
                      <m:r>
                        <a:rPr lang="en-US">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Sub>
                            </m:e>
                          </m:d>
                        </m:e>
                        <m:sup>
                          <m:r>
                            <a:rPr lang="en-US" b="0" i="0" smtClean="0">
                              <a:latin typeface="Cambria Math" panose="02040503050406030204" pitchFamily="18" charset="0"/>
                            </a:rPr>
                            <m:t>2</m:t>
                          </m:r>
                        </m:sup>
                      </m:sSup>
                      <m:r>
                        <a:rPr lang="en-US">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578313" y="5074632"/>
                <a:ext cx="4522905" cy="458523"/>
              </a:xfrm>
              <a:prstGeom prst="rect">
                <a:avLst/>
              </a:prstGeom>
              <a:blipFill>
                <a:blip r:embed="rId7"/>
                <a:stretch>
                  <a:fillRect b="-2632"/>
                </a:stretch>
              </a:blipFill>
            </p:spPr>
            <p:txBody>
              <a:bodyPr/>
              <a:lstStyle/>
              <a:p>
                <a:r>
                  <a:rPr lang="en-US">
                    <a:noFill/>
                  </a:rPr>
                  <a:t> </a:t>
                </a:r>
              </a:p>
            </p:txBody>
          </p:sp>
        </mc:Fallback>
      </mc:AlternateContent>
      <p:sp>
        <p:nvSpPr>
          <p:cNvPr id="15" name="文本框 14"/>
          <p:cNvSpPr txBox="1"/>
          <p:nvPr/>
        </p:nvSpPr>
        <p:spPr>
          <a:xfrm>
            <a:off x="580738" y="5487850"/>
            <a:ext cx="2580640"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Inverse problem:</a:t>
            </a:r>
          </a:p>
        </p:txBody>
      </p:sp>
      <mc:AlternateContent xmlns:mc="http://schemas.openxmlformats.org/markup-compatibility/2006" xmlns:a14="http://schemas.microsoft.com/office/drawing/2010/main">
        <mc:Choice Requires="a14">
          <p:sp>
            <p:nvSpPr>
              <p:cNvPr id="16" name="矩形 15"/>
              <p:cNvSpPr/>
              <p:nvPr/>
            </p:nvSpPr>
            <p:spPr>
              <a:xfrm>
                <a:off x="2578313" y="5548280"/>
                <a:ext cx="5696816" cy="479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r>
                        <a:rPr lang="en-US" i="1" smtClean="0">
                          <a:latin typeface="Cambria Math" panose="02040503050406030204" pitchFamily="18" charset="0"/>
                        </a:rPr>
                        <m:t>=</m:t>
                      </m:r>
                      <m:sSup>
                        <m:sSupPr>
                          <m:ctrlPr>
                            <a:rPr lang="en-US" i="1">
                              <a:latin typeface="Cambria Math" panose="02040503050406030204" pitchFamily="18" charset="0"/>
                            </a:rPr>
                          </m:ctrlPr>
                        </m:sSupPr>
                        <m:e>
                          <m:limLow>
                            <m:limLowPr>
                              <m:ctrlPr>
                                <a:rPr lang="en-US" b="0" i="1" smtClean="0">
                                  <a:latin typeface="Cambria Math" panose="02040503050406030204" pitchFamily="18" charset="0"/>
                                </a:rPr>
                              </m:ctrlPr>
                            </m:limLowPr>
                            <m:e>
                              <m:r>
                                <m:rPr>
                                  <m:sty m:val="p"/>
                                </m:rPr>
                                <a:rPr lang="en-US">
                                  <a:latin typeface="Cambria Math" panose="02040503050406030204" pitchFamily="18" charset="0"/>
                                </a:rPr>
                                <m:t>min</m:t>
                              </m:r>
                            </m:e>
                            <m:lim>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𝜆</m:t>
                              </m:r>
                            </m:lim>
                          </m:limLow>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Sub>
                          <m:r>
                            <a:rPr lang="en-US" b="0" i="1" smtClean="0">
                              <a:latin typeface="Cambria Math" panose="02040503050406030204" pitchFamily="18" charset="0"/>
                            </a:rPr>
                            <m:t>|</m:t>
                          </m:r>
                        </m:e>
                        <m:sup>
                          <m:r>
                            <a:rPr lang="en-US" i="1">
                              <a:latin typeface="Cambria Math" panose="02040503050406030204" pitchFamily="18" charset="0"/>
                            </a:rPr>
                            <m:t>2</m:t>
                          </m:r>
                        </m:sup>
                      </m:sSup>
                      <m:r>
                        <a:rPr lang="en-US">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𝑢</m:t>
                              </m:r>
                            </m:e>
                          </m:d>
                        </m:e>
                        <m:sup>
                          <m:r>
                            <a:rPr lang="en-US" b="0" i="1" smtClean="0">
                              <a:latin typeface="Cambria Math" panose="02040503050406030204" pitchFamily="18" charset="0"/>
                            </a:rPr>
                            <m:t>2</m:t>
                          </m:r>
                        </m:sup>
                      </m:sSup>
                      <m:r>
                        <a:rPr lang="en-US">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2578313" y="5548280"/>
                <a:ext cx="5696816" cy="479683"/>
              </a:xfrm>
              <a:prstGeom prst="rect">
                <a:avLst/>
              </a:prstGeom>
              <a:blipFill>
                <a:blip r:embed="rId8"/>
                <a:stretch>
                  <a:fillRect/>
                </a:stretch>
              </a:blipFill>
            </p:spPr>
            <p:txBody>
              <a:bodyPr/>
              <a:lstStyle/>
              <a:p>
                <a:r>
                  <a:rPr lang="en-US">
                    <a:noFill/>
                  </a:rPr>
                  <a:t> </a:t>
                </a:r>
              </a:p>
            </p:txBody>
          </p:sp>
        </mc:Fallback>
      </mc:AlternateContent>
      <p:sp>
        <p:nvSpPr>
          <p:cNvPr id="18" name="矩形 17"/>
          <p:cNvSpPr/>
          <p:nvPr/>
        </p:nvSpPr>
        <p:spPr>
          <a:xfrm>
            <a:off x="7250533" y="6396335"/>
            <a:ext cx="1893467" cy="461665"/>
          </a:xfrm>
          <a:prstGeom prst="rect">
            <a:avLst/>
          </a:prstGeom>
        </p:spPr>
        <p:txBody>
          <a:bodyPr wrap="none">
            <a:spAutoFit/>
          </a:bodyPr>
          <a:lstStyle/>
          <a:p>
            <a:r>
              <a:rPr lang="en-US" sz="1200" i="1" dirty="0" err="1">
                <a:latin typeface="Times New Roman" panose="02020603050405020304" pitchFamily="18" charset="0"/>
                <a:cs typeface="Times New Roman" panose="02020603050405020304" pitchFamily="18" charset="0"/>
              </a:rPr>
              <a:t>Raissi</a:t>
            </a:r>
            <a:r>
              <a:rPr lang="en-US" sz="1200" i="1" dirty="0">
                <a:latin typeface="Times New Roman" panose="02020603050405020304" pitchFamily="18" charset="0"/>
                <a:cs typeface="Times New Roman" panose="02020603050405020304" pitchFamily="18" charset="0"/>
              </a:rPr>
              <a:t>, et al, JCP, 2019</a:t>
            </a:r>
          </a:p>
          <a:p>
            <a:r>
              <a:rPr lang="en-US" sz="1200" i="1" dirty="0">
                <a:latin typeface="Times New Roman" panose="02020603050405020304" pitchFamily="18" charset="0"/>
                <a:cs typeface="Times New Roman" panose="02020603050405020304" pitchFamily="18" charset="0"/>
              </a:rPr>
              <a:t>Meng, et al, CMAME, 2020</a:t>
            </a:r>
          </a:p>
        </p:txBody>
      </p:sp>
      <p:pic>
        <p:nvPicPr>
          <p:cNvPr id="20" name="图片 19">
            <a:extLst>
              <a:ext uri="{FF2B5EF4-FFF2-40B4-BE49-F238E27FC236}">
                <a16:creationId xmlns:a16="http://schemas.microsoft.com/office/drawing/2014/main" id="{43F0A3B3-9DAC-43C6-9921-5F18F1C2C6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8143" y="1650125"/>
            <a:ext cx="1937787" cy="1453340"/>
          </a:xfrm>
          <a:prstGeom prst="rect">
            <a:avLst/>
          </a:prstGeom>
        </p:spPr>
      </p:pic>
      <p:sp>
        <p:nvSpPr>
          <p:cNvPr id="21" name="文本框 20">
            <a:extLst>
              <a:ext uri="{FF2B5EF4-FFF2-40B4-BE49-F238E27FC236}">
                <a16:creationId xmlns:a16="http://schemas.microsoft.com/office/drawing/2014/main" id="{4B7DDE15-9443-43C1-A321-CCA02DFEADEE}"/>
              </a:ext>
            </a:extLst>
          </p:cNvPr>
          <p:cNvSpPr txBox="1"/>
          <p:nvPr/>
        </p:nvSpPr>
        <p:spPr>
          <a:xfrm>
            <a:off x="124832" y="3177810"/>
            <a:ext cx="2244407"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G. </a:t>
            </a:r>
            <a:r>
              <a:rPr lang="en-US" altLang="zh-CN" dirty="0" err="1">
                <a:latin typeface="Times New Roman" panose="02020603050405020304" pitchFamily="18" charset="0"/>
                <a:cs typeface="Times New Roman" panose="02020603050405020304" pitchFamily="18" charset="0"/>
              </a:rPr>
              <a:t>Karniadakis</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3BE1F7E1-211A-4E2D-87EC-F8C396EAF36B}"/>
              </a:ext>
            </a:extLst>
          </p:cNvPr>
          <p:cNvSpPr txBox="1"/>
          <p:nvPr/>
        </p:nvSpPr>
        <p:spPr>
          <a:xfrm>
            <a:off x="2263176" y="4158243"/>
            <a:ext cx="4129884"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Physics-informed neural networks (PINNs)</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0301196"/>
      </p:ext>
    </p:extLst>
  </p:cSld>
  <p:clrMapOvr>
    <a:masterClrMapping/>
  </p:clrMapOvr>
  <mc:AlternateContent xmlns:mc="http://schemas.openxmlformats.org/markup-compatibility/2006" xmlns:p14="http://schemas.microsoft.com/office/powerpoint/2010/main">
    <mc:Choice Requires="p14">
      <p:transition spd="slow" p14:dur="2000" advTm="169596"/>
    </mc:Choice>
    <mc:Fallback xmlns="">
      <p:transition spd="slow" advTm="16959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9894"/>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0185476"/>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Forward/Inverse PDEs </a:t>
            </a:r>
          </a:p>
        </p:txBody>
      </p:sp>
      <p:pic>
        <p:nvPicPr>
          <p:cNvPr id="9" name="图片 8">
            <a:extLst>
              <a:ext uri="{FF2B5EF4-FFF2-40B4-BE49-F238E27FC236}">
                <a16:creationId xmlns:a16="http://schemas.microsoft.com/office/drawing/2014/main" id="{5C1392A7-54A9-4D4C-82E0-8E95DAE99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75" y="756138"/>
            <a:ext cx="7469093" cy="2698623"/>
          </a:xfrm>
          <a:prstGeom prst="rect">
            <a:avLst/>
          </a:prstGeom>
        </p:spPr>
      </p:pic>
      <p:pic>
        <p:nvPicPr>
          <p:cNvPr id="11" name="图片 10">
            <a:extLst>
              <a:ext uri="{FF2B5EF4-FFF2-40B4-BE49-F238E27FC236}">
                <a16:creationId xmlns:a16="http://schemas.microsoft.com/office/drawing/2014/main" id="{3BD194FF-9118-4936-AA11-71FAC6953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835" y="3429000"/>
            <a:ext cx="6050771" cy="3389377"/>
          </a:xfrm>
          <a:prstGeom prst="rect">
            <a:avLst/>
          </a:prstGeom>
        </p:spPr>
      </p:pic>
    </p:spTree>
    <p:extLst>
      <p:ext uri="{BB962C8B-B14F-4D97-AF65-F5344CB8AC3E}">
        <p14:creationId xmlns:p14="http://schemas.microsoft.com/office/powerpoint/2010/main" val="339717464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Forward/Inverse PDEs </a:t>
            </a:r>
          </a:p>
        </p:txBody>
      </p:sp>
      <p:pic>
        <p:nvPicPr>
          <p:cNvPr id="3" name="图片 2">
            <a:extLst>
              <a:ext uri="{FF2B5EF4-FFF2-40B4-BE49-F238E27FC236}">
                <a16:creationId xmlns:a16="http://schemas.microsoft.com/office/drawing/2014/main" id="{82F09991-8DAF-46FE-9FC4-7FEED35AE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665" y="1006246"/>
            <a:ext cx="7580670" cy="5325421"/>
          </a:xfrm>
          <a:prstGeom prst="rect">
            <a:avLst/>
          </a:prstGeom>
        </p:spPr>
      </p:pic>
    </p:spTree>
    <p:extLst>
      <p:ext uri="{BB962C8B-B14F-4D97-AF65-F5344CB8AC3E}">
        <p14:creationId xmlns:p14="http://schemas.microsoft.com/office/powerpoint/2010/main" val="415807482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Forward/Inverse PDEs </a:t>
            </a:r>
          </a:p>
        </p:txBody>
      </p:sp>
      <p:pic>
        <p:nvPicPr>
          <p:cNvPr id="4" name="图片 3">
            <a:extLst>
              <a:ext uri="{FF2B5EF4-FFF2-40B4-BE49-F238E27FC236}">
                <a16:creationId xmlns:a16="http://schemas.microsoft.com/office/drawing/2014/main" id="{8556A259-CF38-4DE7-BD3A-AD018568FF5B}"/>
              </a:ext>
            </a:extLst>
          </p:cNvPr>
          <p:cNvPicPr>
            <a:picLocks noChangeAspect="1"/>
          </p:cNvPicPr>
          <p:nvPr/>
        </p:nvPicPr>
        <p:blipFill rotWithShape="1">
          <a:blip r:embed="rId3">
            <a:extLst>
              <a:ext uri="{28A0092B-C50C-407E-A947-70E740481C1C}">
                <a14:useLocalDpi xmlns:a14="http://schemas.microsoft.com/office/drawing/2010/main" val="0"/>
              </a:ext>
            </a:extLst>
          </a:blip>
          <a:srcRect l="8359" r="12611" b="7873"/>
          <a:stretch/>
        </p:blipFill>
        <p:spPr>
          <a:xfrm>
            <a:off x="1833162" y="3200884"/>
            <a:ext cx="2686760" cy="2034928"/>
          </a:xfrm>
          <a:prstGeom prst="rect">
            <a:avLst/>
          </a:prstGeom>
        </p:spPr>
      </p:pic>
      <p:pic>
        <p:nvPicPr>
          <p:cNvPr id="5" name="图片 4">
            <a:extLst>
              <a:ext uri="{FF2B5EF4-FFF2-40B4-BE49-F238E27FC236}">
                <a16:creationId xmlns:a16="http://schemas.microsoft.com/office/drawing/2014/main" id="{895D690F-6C44-4305-9E6D-2C945A15FAF8}"/>
              </a:ext>
            </a:extLst>
          </p:cNvPr>
          <p:cNvPicPr>
            <a:picLocks noChangeAspect="1"/>
          </p:cNvPicPr>
          <p:nvPr/>
        </p:nvPicPr>
        <p:blipFill rotWithShape="1">
          <a:blip r:embed="rId4">
            <a:extLst>
              <a:ext uri="{28A0092B-C50C-407E-A947-70E740481C1C}">
                <a14:useLocalDpi xmlns:a14="http://schemas.microsoft.com/office/drawing/2010/main" val="0"/>
              </a:ext>
            </a:extLst>
          </a:blip>
          <a:srcRect l="12026" t="4816" r="8165" b="16927"/>
          <a:stretch/>
        </p:blipFill>
        <p:spPr>
          <a:xfrm>
            <a:off x="1961285" y="1467216"/>
            <a:ext cx="2703039" cy="1722048"/>
          </a:xfrm>
          <a:prstGeom prst="rect">
            <a:avLst/>
          </a:prstGeom>
        </p:spPr>
      </p:pic>
      <p:pic>
        <p:nvPicPr>
          <p:cNvPr id="6" name="图片 5">
            <a:extLst>
              <a:ext uri="{FF2B5EF4-FFF2-40B4-BE49-F238E27FC236}">
                <a16:creationId xmlns:a16="http://schemas.microsoft.com/office/drawing/2014/main" id="{EDD0515A-2253-4F79-AE67-1DF0C09B067A}"/>
              </a:ext>
            </a:extLst>
          </p:cNvPr>
          <p:cNvPicPr>
            <a:picLocks noChangeAspect="1"/>
          </p:cNvPicPr>
          <p:nvPr/>
        </p:nvPicPr>
        <p:blipFill rotWithShape="1">
          <a:blip r:embed="rId5">
            <a:extLst>
              <a:ext uri="{28A0092B-C50C-407E-A947-70E740481C1C}">
                <a14:useLocalDpi xmlns:a14="http://schemas.microsoft.com/office/drawing/2010/main" val="0"/>
              </a:ext>
            </a:extLst>
          </a:blip>
          <a:srcRect l="10834" t="18232" r="51193" b="21767"/>
          <a:stretch/>
        </p:blipFill>
        <p:spPr>
          <a:xfrm>
            <a:off x="4572000" y="1422457"/>
            <a:ext cx="2703040" cy="1837917"/>
          </a:xfrm>
          <a:prstGeom prst="rect">
            <a:avLst/>
          </a:prstGeom>
        </p:spPr>
      </p:pic>
      <p:pic>
        <p:nvPicPr>
          <p:cNvPr id="7" name="图片 6">
            <a:extLst>
              <a:ext uri="{FF2B5EF4-FFF2-40B4-BE49-F238E27FC236}">
                <a16:creationId xmlns:a16="http://schemas.microsoft.com/office/drawing/2014/main" id="{9EF34B0E-085F-4C77-9FF5-CC275AD79707}"/>
              </a:ext>
            </a:extLst>
          </p:cNvPr>
          <p:cNvPicPr>
            <a:picLocks noChangeAspect="1"/>
          </p:cNvPicPr>
          <p:nvPr/>
        </p:nvPicPr>
        <p:blipFill rotWithShape="1">
          <a:blip r:embed="rId5">
            <a:extLst>
              <a:ext uri="{28A0092B-C50C-407E-A947-70E740481C1C}">
                <a14:useLocalDpi xmlns:a14="http://schemas.microsoft.com/office/drawing/2010/main" val="0"/>
              </a:ext>
            </a:extLst>
          </a:blip>
          <a:srcRect l="55811" t="18232" r="8333" b="21767"/>
          <a:stretch/>
        </p:blipFill>
        <p:spPr>
          <a:xfrm>
            <a:off x="4641287" y="3257969"/>
            <a:ext cx="2586082" cy="1862258"/>
          </a:xfrm>
          <a:prstGeom prst="rect">
            <a:avLst/>
          </a:prstGeom>
        </p:spPr>
      </p:pic>
      <p:sp>
        <p:nvSpPr>
          <p:cNvPr id="9" name="矩形 8">
            <a:extLst>
              <a:ext uri="{FF2B5EF4-FFF2-40B4-BE49-F238E27FC236}">
                <a16:creationId xmlns:a16="http://schemas.microsoft.com/office/drawing/2014/main" id="{7D38EC8C-E175-402B-AD16-8670F817C916}"/>
              </a:ext>
            </a:extLst>
          </p:cNvPr>
          <p:cNvSpPr/>
          <p:nvPr/>
        </p:nvSpPr>
        <p:spPr>
          <a:xfrm>
            <a:off x="1496087" y="5544253"/>
            <a:ext cx="6782754" cy="369332"/>
          </a:xfrm>
          <a:prstGeom prst="rect">
            <a:avLst/>
          </a:prstGeom>
        </p:spPr>
        <p:txBody>
          <a:bodyPr wrap="none">
            <a:spAutoFit/>
          </a:bodyPr>
          <a:lstStyle/>
          <a:p>
            <a:r>
              <a:rPr lang="en-US" altLang="zh-CN" dirty="0"/>
              <a:t>Does Mask matter: </a:t>
            </a:r>
            <a:r>
              <a:rPr lang="en-US" altLang="zh-CN" dirty="0">
                <a:hlinkClick r:id="rId6"/>
              </a:rPr>
              <a:t>https://www.youtube.com/watch?v=kYJvU81DKgk </a:t>
            </a:r>
            <a:endParaRPr lang="zh-CN" altLang="en-US" dirty="0"/>
          </a:p>
        </p:txBody>
      </p:sp>
      <p:sp>
        <p:nvSpPr>
          <p:cNvPr id="10" name="文本框 9">
            <a:extLst>
              <a:ext uri="{FF2B5EF4-FFF2-40B4-BE49-F238E27FC236}">
                <a16:creationId xmlns:a16="http://schemas.microsoft.com/office/drawing/2014/main" id="{640520A1-D464-4921-A19F-C3D33ADBB640}"/>
              </a:ext>
            </a:extLst>
          </p:cNvPr>
          <p:cNvSpPr txBox="1"/>
          <p:nvPr/>
        </p:nvSpPr>
        <p:spPr>
          <a:xfrm>
            <a:off x="2583988" y="6222026"/>
            <a:ext cx="4412261" cy="307777"/>
          </a:xfrm>
          <a:prstGeom prst="rect">
            <a:avLst/>
          </a:prstGeom>
          <a:noFill/>
        </p:spPr>
        <p:txBody>
          <a:bodyPr wrap="square">
            <a:spAutoFit/>
          </a:bodyPr>
          <a:lstStyle/>
          <a:p>
            <a:r>
              <a:rPr lang="en-US" altLang="zh-CN" sz="1400" dirty="0"/>
              <a:t>Cai et al., Gallery of Fluid Motion - APS DFD meeting, 2020 </a:t>
            </a:r>
            <a:endParaRPr lang="zh-CN" altLang="en-US" sz="1400" dirty="0"/>
          </a:p>
        </p:txBody>
      </p:sp>
    </p:spTree>
    <p:extLst>
      <p:ext uri="{BB962C8B-B14F-4D97-AF65-F5344CB8AC3E}">
        <p14:creationId xmlns:p14="http://schemas.microsoft.com/office/powerpoint/2010/main" val="253772601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Discovering governing equations from data</a:t>
            </a:r>
          </a:p>
        </p:txBody>
      </p:sp>
      <p:pic>
        <p:nvPicPr>
          <p:cNvPr id="3" name="图片 2">
            <a:extLst>
              <a:ext uri="{FF2B5EF4-FFF2-40B4-BE49-F238E27FC236}">
                <a16:creationId xmlns:a16="http://schemas.microsoft.com/office/drawing/2014/main" id="{3E9609A4-3E92-40A3-880F-E5D5B8F5F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83" y="2169475"/>
            <a:ext cx="8478433" cy="3972479"/>
          </a:xfrm>
          <a:prstGeom prst="rect">
            <a:avLst/>
          </a:prstGeom>
        </p:spPr>
      </p:pic>
      <p:pic>
        <p:nvPicPr>
          <p:cNvPr id="4" name="图片 3">
            <a:extLst>
              <a:ext uri="{FF2B5EF4-FFF2-40B4-BE49-F238E27FC236}">
                <a16:creationId xmlns:a16="http://schemas.microsoft.com/office/drawing/2014/main" id="{524E5D4C-F3A9-43CB-A3D1-6A83C6AD4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121" y="1075171"/>
            <a:ext cx="3132199" cy="1094304"/>
          </a:xfrm>
          <a:prstGeom prst="rect">
            <a:avLst/>
          </a:prstGeom>
        </p:spPr>
      </p:pic>
      <p:pic>
        <p:nvPicPr>
          <p:cNvPr id="6" name="图片 5">
            <a:extLst>
              <a:ext uri="{FF2B5EF4-FFF2-40B4-BE49-F238E27FC236}">
                <a16:creationId xmlns:a16="http://schemas.microsoft.com/office/drawing/2014/main" id="{3D75BAA5-A734-41D1-85A5-983D6253B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83" y="1075171"/>
            <a:ext cx="4902006" cy="1099277"/>
          </a:xfrm>
          <a:prstGeom prst="rect">
            <a:avLst/>
          </a:prstGeom>
        </p:spPr>
      </p:pic>
    </p:spTree>
    <p:extLst>
      <p:ext uri="{BB962C8B-B14F-4D97-AF65-F5344CB8AC3E}">
        <p14:creationId xmlns:p14="http://schemas.microsoft.com/office/powerpoint/2010/main" val="350167640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Theory development</a:t>
            </a:r>
          </a:p>
        </p:txBody>
      </p:sp>
      <p:grpSp>
        <p:nvGrpSpPr>
          <p:cNvPr id="10" name="组合 9">
            <a:extLst>
              <a:ext uri="{FF2B5EF4-FFF2-40B4-BE49-F238E27FC236}">
                <a16:creationId xmlns:a16="http://schemas.microsoft.com/office/drawing/2014/main" id="{EB08C9FA-0D24-4EB8-BF1C-ACB429D1E148}"/>
              </a:ext>
            </a:extLst>
          </p:cNvPr>
          <p:cNvGrpSpPr/>
          <p:nvPr/>
        </p:nvGrpSpPr>
        <p:grpSpPr>
          <a:xfrm>
            <a:off x="2408578" y="1081548"/>
            <a:ext cx="4326844" cy="1344078"/>
            <a:chOff x="245156" y="1081548"/>
            <a:chExt cx="4326844" cy="1344078"/>
          </a:xfrm>
        </p:grpSpPr>
        <p:pic>
          <p:nvPicPr>
            <p:cNvPr id="5" name="图片 4">
              <a:extLst>
                <a:ext uri="{FF2B5EF4-FFF2-40B4-BE49-F238E27FC236}">
                  <a16:creationId xmlns:a16="http://schemas.microsoft.com/office/drawing/2014/main" id="{31A2C819-53E1-49C9-A810-526B92696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86" y="1081548"/>
              <a:ext cx="4196814" cy="1344078"/>
            </a:xfrm>
            <a:prstGeom prst="rect">
              <a:avLst/>
            </a:prstGeom>
          </p:spPr>
        </p:pic>
        <p:pic>
          <p:nvPicPr>
            <p:cNvPr id="9" name="图片 8">
              <a:extLst>
                <a:ext uri="{FF2B5EF4-FFF2-40B4-BE49-F238E27FC236}">
                  <a16:creationId xmlns:a16="http://schemas.microsoft.com/office/drawing/2014/main" id="{32D23D75-5A48-4996-8DDD-0A51C35E3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56" y="1081548"/>
              <a:ext cx="1256645" cy="1133185"/>
            </a:xfrm>
            <a:prstGeom prst="rect">
              <a:avLst/>
            </a:prstGeom>
          </p:spPr>
        </p:pic>
      </p:grpSp>
      <p:grpSp>
        <p:nvGrpSpPr>
          <p:cNvPr id="15" name="组合 14">
            <a:extLst>
              <a:ext uri="{FF2B5EF4-FFF2-40B4-BE49-F238E27FC236}">
                <a16:creationId xmlns:a16="http://schemas.microsoft.com/office/drawing/2014/main" id="{7A2F173D-493B-4621-86E9-9BFB63A54F54}"/>
              </a:ext>
            </a:extLst>
          </p:cNvPr>
          <p:cNvGrpSpPr/>
          <p:nvPr/>
        </p:nvGrpSpPr>
        <p:grpSpPr>
          <a:xfrm>
            <a:off x="2347341" y="2650068"/>
            <a:ext cx="4449315" cy="1179059"/>
            <a:chOff x="2286107" y="2705162"/>
            <a:chExt cx="4449315" cy="1179059"/>
          </a:xfrm>
        </p:grpSpPr>
        <p:pic>
          <p:nvPicPr>
            <p:cNvPr id="12" name="图片 11">
              <a:extLst>
                <a:ext uri="{FF2B5EF4-FFF2-40B4-BE49-F238E27FC236}">
                  <a16:creationId xmlns:a16="http://schemas.microsoft.com/office/drawing/2014/main" id="{C32E92FD-F7CA-49C0-8A0A-6F593256E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107" y="2751036"/>
              <a:ext cx="4449315" cy="1133185"/>
            </a:xfrm>
            <a:prstGeom prst="rect">
              <a:avLst/>
            </a:prstGeom>
          </p:spPr>
        </p:pic>
        <p:pic>
          <p:nvPicPr>
            <p:cNvPr id="14" name="图片 13">
              <a:extLst>
                <a:ext uri="{FF2B5EF4-FFF2-40B4-BE49-F238E27FC236}">
                  <a16:creationId xmlns:a16="http://schemas.microsoft.com/office/drawing/2014/main" id="{E75CF12D-7E6B-42BC-94D2-FEAA813951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107" y="2705162"/>
              <a:ext cx="985357" cy="1179059"/>
            </a:xfrm>
            <a:prstGeom prst="rect">
              <a:avLst/>
            </a:prstGeom>
          </p:spPr>
        </p:pic>
      </p:grpSp>
      <p:pic>
        <p:nvPicPr>
          <p:cNvPr id="17" name="图片 16">
            <a:extLst>
              <a:ext uri="{FF2B5EF4-FFF2-40B4-BE49-F238E27FC236}">
                <a16:creationId xmlns:a16="http://schemas.microsoft.com/office/drawing/2014/main" id="{A46B5E6E-B049-4DF1-AD36-6CBC54608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665" y="4127818"/>
            <a:ext cx="4780665" cy="1179059"/>
          </a:xfrm>
          <a:prstGeom prst="rect">
            <a:avLst/>
          </a:prstGeom>
        </p:spPr>
      </p:pic>
      <p:pic>
        <p:nvPicPr>
          <p:cNvPr id="19" name="图片 18">
            <a:extLst>
              <a:ext uri="{FF2B5EF4-FFF2-40B4-BE49-F238E27FC236}">
                <a16:creationId xmlns:a16="http://schemas.microsoft.com/office/drawing/2014/main" id="{80EB68CD-0DB3-4AB6-A070-0A8A58AEC2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664" y="5586413"/>
            <a:ext cx="4780665" cy="1116402"/>
          </a:xfrm>
          <a:prstGeom prst="rect">
            <a:avLst/>
          </a:prstGeom>
        </p:spPr>
      </p:pic>
    </p:spTree>
    <p:extLst>
      <p:ext uri="{BB962C8B-B14F-4D97-AF65-F5344CB8AC3E}">
        <p14:creationId xmlns:p14="http://schemas.microsoft.com/office/powerpoint/2010/main" val="2324698049"/>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84233" y="3075057"/>
            <a:ext cx="7175533" cy="707886"/>
          </a:xfrm>
          <a:prstGeom prst="rect">
            <a:avLst/>
          </a:prstGeom>
          <a:noFill/>
        </p:spPr>
        <p:txBody>
          <a:bodyPr wrap="square" rtlCol="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Thank you for your attention!</a:t>
            </a:r>
          </a:p>
        </p:txBody>
      </p:sp>
      <p:pic>
        <p:nvPicPr>
          <p:cNvPr id="8" name="图片 7">
            <a:extLst>
              <a:ext uri="{FF2B5EF4-FFF2-40B4-BE49-F238E27FC236}">
                <a16:creationId xmlns:a16="http://schemas.microsoft.com/office/drawing/2014/main" id="{8ADC31F1-D89B-4C21-B37C-7E760FAC0C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1759" y="6263149"/>
            <a:ext cx="822241" cy="594851"/>
          </a:xfrm>
          <a:prstGeom prst="rect">
            <a:avLst/>
          </a:prstGeom>
        </p:spPr>
      </p:pic>
    </p:spTree>
    <p:extLst>
      <p:ext uri="{BB962C8B-B14F-4D97-AF65-F5344CB8AC3E}">
        <p14:creationId xmlns:p14="http://schemas.microsoft.com/office/powerpoint/2010/main" val="2050601838"/>
      </p:ext>
    </p:extLst>
  </p:cSld>
  <p:clrMapOvr>
    <a:masterClrMapping/>
  </p:clrMapOvr>
  <mc:AlternateContent xmlns:mc="http://schemas.openxmlformats.org/markup-compatibility/2006" xmlns:p14="http://schemas.microsoft.com/office/powerpoint/2010/main">
    <mc:Choice Requires="p14">
      <p:transition spd="slow" p14:dur="2000" advTm="1926"/>
    </mc:Choice>
    <mc:Fallback xmlns="">
      <p:transition spd="slow" advTm="19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solidFill>
                  <a:srgbClr val="FF0000"/>
                </a:solidFill>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84934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人工智能</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59BDCA32-F216-4BA1-A7B7-7322963268F1}"/>
              </a:ext>
            </a:extLst>
          </p:cNvPr>
          <p:cNvSpPr txBox="1"/>
          <p:nvPr/>
        </p:nvSpPr>
        <p:spPr>
          <a:xfrm>
            <a:off x="334297" y="1642932"/>
            <a:ext cx="8121445" cy="25384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宋体" panose="02010600030101010101" pitchFamily="2" charset="-122"/>
                <a:ea typeface="宋体" panose="02010600030101010101" pitchFamily="2" charset="-122"/>
              </a:rPr>
              <a:t>人工智能</a:t>
            </a:r>
            <a:r>
              <a:rPr lang="zh-CN" altLang="en-US" dirty="0">
                <a:latin typeface="宋体" panose="02010600030101010101" pitchFamily="2" charset="-122"/>
                <a:ea typeface="宋体" panose="02010600030101010101" pitchFamily="2" charset="-122"/>
              </a:rPr>
              <a:t>（英语：</a:t>
            </a:r>
            <a:r>
              <a:rPr lang="en-US" altLang="zh-CN" dirty="0">
                <a:latin typeface="宋体" panose="02010600030101010101" pitchFamily="2" charset="-122"/>
                <a:ea typeface="宋体" panose="02010600030101010101" pitchFamily="2" charset="-122"/>
              </a:rPr>
              <a:t>artificial intelligence</a:t>
            </a:r>
            <a:r>
              <a:rPr lang="zh-CN" altLang="en-US" dirty="0">
                <a:latin typeface="宋体" panose="02010600030101010101" pitchFamily="2" charset="-122"/>
                <a:ea typeface="宋体" panose="02010600030101010101" pitchFamily="2" charset="-122"/>
              </a:rPr>
              <a:t>，缩写为</a:t>
            </a:r>
            <a:r>
              <a:rPr lang="en-US" altLang="zh-CN" b="1" dirty="0">
                <a:latin typeface="宋体" panose="02010600030101010101" pitchFamily="2" charset="-122"/>
                <a:ea typeface="宋体" panose="02010600030101010101" pitchFamily="2" charset="-122"/>
              </a:rPr>
              <a:t>AI</a:t>
            </a:r>
            <a:r>
              <a:rPr lang="zh-CN" altLang="en-US" dirty="0">
                <a:latin typeface="宋体" panose="02010600030101010101" pitchFamily="2" charset="-122"/>
                <a:ea typeface="宋体" panose="02010600030101010101" pitchFamily="2" charset="-122"/>
              </a:rPr>
              <a:t>）亦称</a:t>
            </a:r>
            <a:r>
              <a:rPr lang="zh-CN" altLang="en-US" b="1" dirty="0">
                <a:latin typeface="宋体" panose="02010600030101010101" pitchFamily="2" charset="-122"/>
                <a:ea typeface="宋体" panose="02010600030101010101" pitchFamily="2" charset="-122"/>
              </a:rPr>
              <a:t>智械</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机器智能</a:t>
            </a:r>
            <a:r>
              <a:rPr lang="zh-CN" altLang="en-US" dirty="0">
                <a:latin typeface="宋体" panose="02010600030101010101" pitchFamily="2" charset="-122"/>
                <a:ea typeface="宋体" panose="02010600030101010101" pitchFamily="2" charset="-122"/>
              </a:rPr>
              <a:t>，指由人制造出来的机器所表现出来的</a:t>
            </a:r>
            <a:r>
              <a:rPr lang="zh-CN" altLang="en-US" dirty="0">
                <a:latin typeface="宋体" panose="02010600030101010101" pitchFamily="2" charset="-122"/>
                <a:ea typeface="宋体" panose="02010600030101010101" pitchFamily="2" charset="-122"/>
                <a:hlinkClick r:id="rId3" tooltip="智能"/>
              </a:rPr>
              <a:t>智能</a:t>
            </a:r>
            <a:r>
              <a:rPr lang="zh-CN" altLang="en-US" dirty="0">
                <a:latin typeface="宋体" panose="02010600030101010101" pitchFamily="2" charset="-122"/>
                <a:ea typeface="宋体" panose="02010600030101010101" pitchFamily="2" charset="-122"/>
              </a:rPr>
              <a:t>。通常人工智能是指通过普通</a:t>
            </a:r>
            <a:r>
              <a:rPr lang="zh-CN" altLang="en-US" b="1" dirty="0">
                <a:latin typeface="宋体" panose="02010600030101010101" pitchFamily="2" charset="-122"/>
                <a:ea typeface="宋体" panose="02010600030101010101" pitchFamily="2" charset="-122"/>
              </a:rPr>
              <a:t>计算机程序来呈现人类智能</a:t>
            </a:r>
            <a:r>
              <a:rPr lang="zh-CN" altLang="en-US" dirty="0">
                <a:latin typeface="宋体" panose="02010600030101010101" pitchFamily="2" charset="-122"/>
                <a:ea typeface="宋体" panose="02010600030101010101" pitchFamily="2" charset="-122"/>
              </a:rPr>
              <a:t>的技术</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en-US" altLang="zh-CN" dirty="0"/>
              <a:t>AI</a:t>
            </a:r>
            <a:r>
              <a:rPr lang="zh-CN" altLang="en-US" dirty="0"/>
              <a:t>的核心问题包括建构能够跟人类似甚至超卓的</a:t>
            </a:r>
            <a:r>
              <a:rPr lang="zh-CN" altLang="en-US" dirty="0">
                <a:hlinkClick r:id="rId4" tooltip="推理"/>
              </a:rPr>
              <a:t>推理</a:t>
            </a:r>
            <a:r>
              <a:rPr lang="zh-CN" altLang="en-US" dirty="0"/>
              <a:t>、</a:t>
            </a:r>
            <a:r>
              <a:rPr lang="zh-CN" altLang="en-US" dirty="0">
                <a:hlinkClick r:id="rId5" tooltip="知识"/>
              </a:rPr>
              <a:t>知识</a:t>
            </a:r>
            <a:r>
              <a:rPr lang="zh-CN" altLang="en-US" dirty="0"/>
              <a:t>、</a:t>
            </a:r>
            <a:r>
              <a:rPr lang="zh-CN" altLang="en-US" dirty="0">
                <a:hlinkClick r:id="rId6" tooltip="计划"/>
              </a:rPr>
              <a:t>计划</a:t>
            </a:r>
            <a:r>
              <a:rPr lang="zh-CN" altLang="en-US" dirty="0"/>
              <a:t>、</a:t>
            </a:r>
            <a:r>
              <a:rPr lang="zh-CN" altLang="en-US" dirty="0">
                <a:hlinkClick r:id="rId7" tooltip="学习"/>
              </a:rPr>
              <a:t>学习</a:t>
            </a:r>
            <a:r>
              <a:rPr lang="zh-CN" altLang="en-US" dirty="0"/>
              <a:t>、</a:t>
            </a:r>
            <a:r>
              <a:rPr lang="zh-CN" altLang="en-US" dirty="0">
                <a:hlinkClick r:id="rId8" tooltip="交流"/>
              </a:rPr>
              <a:t>交流</a:t>
            </a:r>
            <a:r>
              <a:rPr lang="zh-CN" altLang="en-US" dirty="0"/>
              <a:t>、</a:t>
            </a:r>
            <a:r>
              <a:rPr lang="zh-CN" altLang="en-US" dirty="0">
                <a:hlinkClick r:id="rId9" tooltip="感知"/>
              </a:rPr>
              <a:t>感知</a:t>
            </a:r>
            <a:r>
              <a:rPr lang="zh-CN" altLang="en-US" dirty="0"/>
              <a:t>、</a:t>
            </a:r>
            <a:r>
              <a:rPr lang="zh-CN" altLang="en-US" dirty="0">
                <a:hlinkClick r:id="rId10" tooltip="移动"/>
              </a:rPr>
              <a:t>移动</a:t>
            </a:r>
            <a:r>
              <a:rPr lang="zh-CN" altLang="en-US" dirty="0"/>
              <a:t> 、</a:t>
            </a:r>
            <a:r>
              <a:rPr lang="zh-CN" altLang="en-US" dirty="0">
                <a:hlinkClick r:id="rId11" tooltip="移物（页面不存在）"/>
              </a:rPr>
              <a:t>移物</a:t>
            </a:r>
            <a:r>
              <a:rPr lang="zh-CN" altLang="en-US" dirty="0"/>
              <a:t>、</a:t>
            </a:r>
            <a:r>
              <a:rPr lang="zh-CN" altLang="en-US" dirty="0">
                <a:hlinkClick r:id="rId12" tooltip="使用工具（页面不存在）"/>
              </a:rPr>
              <a:t>使用工具</a:t>
            </a:r>
            <a:r>
              <a:rPr lang="zh-CN" altLang="en-US" dirty="0"/>
              <a:t>和操控</a:t>
            </a:r>
            <a:r>
              <a:rPr lang="zh-CN" altLang="en-US" dirty="0">
                <a:hlinkClick r:id="rId13" tooltip="机械"/>
              </a:rPr>
              <a:t>机械</a:t>
            </a:r>
            <a:r>
              <a:rPr lang="zh-CN" altLang="en-US" dirty="0"/>
              <a:t>的能力等</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5823061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机器学习</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59BDCA32-F216-4BA1-A7B7-7322963268F1}"/>
              </a:ext>
            </a:extLst>
          </p:cNvPr>
          <p:cNvSpPr txBox="1"/>
          <p:nvPr/>
        </p:nvSpPr>
        <p:spPr>
          <a:xfrm>
            <a:off x="422788" y="1052996"/>
            <a:ext cx="8121445" cy="54514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t>机器学习</a:t>
            </a:r>
            <a:r>
              <a:rPr lang="zh-CN" altLang="en-US" dirty="0"/>
              <a:t>是</a:t>
            </a:r>
            <a:r>
              <a:rPr lang="zh-CN" altLang="en-US" dirty="0">
                <a:hlinkClick r:id="rId3" tooltip="人工智能"/>
              </a:rPr>
              <a:t>人工智能</a:t>
            </a:r>
            <a:r>
              <a:rPr lang="zh-CN" altLang="en-US" dirty="0"/>
              <a:t>的一个分支。</a:t>
            </a:r>
            <a:r>
              <a:rPr lang="en-US" altLang="zh-CN" dirty="0"/>
              <a:t> </a:t>
            </a:r>
            <a:r>
              <a:rPr lang="zh-CN" altLang="en-US" dirty="0"/>
              <a:t>机器学习是实现人工智能的一个途径之一，即以机器学习为手段，解决人工智能中的部分问题</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dirty="0"/>
              <a:t>机器学习理论主要是设计和分析一些让</a:t>
            </a:r>
            <a:r>
              <a:rPr lang="zh-CN" altLang="en-US" dirty="0">
                <a:hlinkClick r:id="rId4" tooltip="电子计算机"/>
              </a:rPr>
              <a:t>计算机</a:t>
            </a:r>
            <a:r>
              <a:rPr lang="zh-CN" altLang="en-US" dirty="0"/>
              <a:t>可以自动“</a:t>
            </a:r>
            <a:r>
              <a:rPr lang="zh-CN" altLang="en-US" dirty="0">
                <a:hlinkClick r:id="rId5" tooltip="学习"/>
              </a:rPr>
              <a:t>学习</a:t>
            </a:r>
            <a:r>
              <a:rPr lang="zh-CN" altLang="en-US" dirty="0"/>
              <a:t>”的</a:t>
            </a:r>
            <a:r>
              <a:rPr lang="zh-CN" altLang="en-US" dirty="0">
                <a:hlinkClick r:id="rId6" tooltip="算法"/>
              </a:rPr>
              <a:t>算法</a:t>
            </a:r>
            <a:r>
              <a:rPr lang="zh-CN" altLang="en-US" dirty="0"/>
              <a:t>。机器学习算法是一类从</a:t>
            </a:r>
            <a:r>
              <a:rPr lang="zh-CN" altLang="en-US" dirty="0">
                <a:hlinkClick r:id="rId7" tooltip="数据"/>
              </a:rPr>
              <a:t>数据</a:t>
            </a:r>
            <a:r>
              <a:rPr lang="zh-CN" altLang="en-US" dirty="0"/>
              <a:t>中自动分析获得</a:t>
            </a:r>
            <a:r>
              <a:rPr lang="zh-CN" altLang="en-US" dirty="0">
                <a:hlinkClick r:id="rId8" tooltip="规律"/>
              </a:rPr>
              <a:t>规律</a:t>
            </a:r>
            <a:r>
              <a:rPr lang="zh-CN" altLang="en-US" dirty="0"/>
              <a:t>，并利用规律对未知数据进行预测的算法</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dirty="0"/>
              <a:t>机器学习已广泛应用于</a:t>
            </a:r>
            <a:r>
              <a:rPr lang="zh-CN" altLang="en-US" dirty="0">
                <a:hlinkClick r:id="rId9" tooltip="数据挖掘"/>
              </a:rPr>
              <a:t>数据挖掘</a:t>
            </a:r>
            <a:r>
              <a:rPr lang="zh-CN" altLang="en-US" dirty="0"/>
              <a:t>、</a:t>
            </a:r>
            <a:r>
              <a:rPr lang="zh-CN" altLang="en-US" dirty="0">
                <a:hlinkClick r:id="rId10" tooltip="计算机视觉"/>
              </a:rPr>
              <a:t>计算机视觉</a:t>
            </a:r>
            <a:r>
              <a:rPr lang="zh-CN" altLang="en-US" dirty="0"/>
              <a:t>、</a:t>
            </a:r>
            <a:r>
              <a:rPr lang="zh-CN" altLang="en-US" dirty="0">
                <a:hlinkClick r:id="rId11" tooltip="自然语言处理"/>
              </a:rPr>
              <a:t>自然语言处理</a:t>
            </a:r>
            <a:r>
              <a:rPr lang="zh-CN" altLang="en-US" dirty="0"/>
              <a:t>、</a:t>
            </a:r>
            <a:r>
              <a:rPr lang="zh-CN" altLang="en-US" dirty="0">
                <a:hlinkClick r:id="rId12" tooltip="生物特征识别"/>
              </a:rPr>
              <a:t>生物特征识别</a:t>
            </a:r>
            <a:r>
              <a:rPr lang="zh-CN" altLang="en-US" dirty="0"/>
              <a:t>、</a:t>
            </a:r>
            <a:r>
              <a:rPr lang="zh-CN" altLang="en-US" dirty="0">
                <a:hlinkClick r:id="rId13" tooltip="搜索引擎"/>
              </a:rPr>
              <a:t>搜索引擎</a:t>
            </a:r>
            <a:r>
              <a:rPr lang="zh-CN" altLang="en-US" dirty="0"/>
              <a:t>、</a:t>
            </a:r>
            <a:r>
              <a:rPr lang="zh-CN" altLang="en-US" dirty="0">
                <a:hlinkClick r:id="rId14" tooltip="诊断"/>
              </a:rPr>
              <a:t>医学诊断</a:t>
            </a:r>
            <a:r>
              <a:rPr lang="zh-CN" altLang="en-US" dirty="0"/>
              <a:t>、检测</a:t>
            </a:r>
            <a:r>
              <a:rPr lang="zh-CN" altLang="en-US" dirty="0">
                <a:hlinkClick r:id="rId15"/>
              </a:rPr>
              <a:t>信用卡欺诈</a:t>
            </a:r>
            <a:r>
              <a:rPr lang="zh-CN" altLang="en-US" dirty="0"/>
              <a:t>、</a:t>
            </a:r>
            <a:r>
              <a:rPr lang="zh-CN" altLang="en-US" dirty="0">
                <a:hlinkClick r:id="rId16" tooltip="证券市场"/>
              </a:rPr>
              <a:t>证券市场</a:t>
            </a:r>
            <a:r>
              <a:rPr lang="zh-CN" altLang="en-US" dirty="0"/>
              <a:t>分析、</a:t>
            </a:r>
            <a:r>
              <a:rPr lang="en-US" altLang="zh-CN" dirty="0">
                <a:hlinkClick r:id="rId17" tooltip="DNA序列"/>
              </a:rPr>
              <a:t>DNA</a:t>
            </a:r>
            <a:r>
              <a:rPr lang="zh-CN" altLang="en-US" dirty="0">
                <a:hlinkClick r:id="rId17" tooltip="DNA序列"/>
              </a:rPr>
              <a:t>序列</a:t>
            </a:r>
            <a:r>
              <a:rPr lang="zh-CN" altLang="en-US" dirty="0"/>
              <a:t>测序、</a:t>
            </a:r>
            <a:r>
              <a:rPr lang="zh-CN" altLang="en-US" dirty="0">
                <a:hlinkClick r:id="rId18" tooltip="语音识别"/>
              </a:rPr>
              <a:t>语音</a:t>
            </a:r>
            <a:r>
              <a:rPr lang="zh-CN" altLang="en-US" dirty="0"/>
              <a:t>和</a:t>
            </a:r>
            <a:r>
              <a:rPr lang="zh-CN" altLang="en-US" dirty="0">
                <a:hlinkClick r:id="rId19" tooltip="手写识别"/>
              </a:rPr>
              <a:t>手写</a:t>
            </a:r>
            <a:r>
              <a:rPr lang="zh-CN" altLang="en-US" dirty="0"/>
              <a:t>识别、</a:t>
            </a:r>
            <a:r>
              <a:rPr lang="zh-CN" altLang="en-US" dirty="0">
                <a:hlinkClick r:id="rId20" tooltip="游戏"/>
              </a:rPr>
              <a:t>游戏</a:t>
            </a:r>
            <a:r>
              <a:rPr lang="zh-CN" altLang="en-US" dirty="0"/>
              <a:t>和</a:t>
            </a:r>
            <a:r>
              <a:rPr lang="zh-CN" altLang="en-US" dirty="0">
                <a:hlinkClick r:id="rId21" tooltip="机器人"/>
              </a:rPr>
              <a:t>机器人</a:t>
            </a:r>
            <a:r>
              <a:rPr lang="zh-CN" altLang="en-US" dirty="0"/>
              <a:t>等领域</a:t>
            </a:r>
            <a:endParaRPr lang="en-US" altLang="zh-CN" dirty="0"/>
          </a:p>
          <a:p>
            <a:pPr marL="285750" indent="-285750">
              <a:lnSpc>
                <a:spcPct val="150000"/>
              </a:lnSpc>
              <a:buFont typeface="Wingdings" panose="05000000000000000000" pitchFamily="2" charset="2"/>
              <a:buChar char="Ø"/>
            </a:pPr>
            <a:endParaRPr lang="en-US" altLang="zh-CN" dirty="0"/>
          </a:p>
          <a:p>
            <a:pPr marL="285750" indent="-285750">
              <a:lnSpc>
                <a:spcPct val="150000"/>
              </a:lnSpc>
              <a:buFont typeface="Wingdings" panose="05000000000000000000" pitchFamily="2" charset="2"/>
              <a:buChar char="Ø"/>
            </a:pPr>
            <a:r>
              <a:rPr lang="zh-CN" altLang="en-US" dirty="0"/>
              <a:t>多学科交叉，涉及</a:t>
            </a:r>
            <a:r>
              <a:rPr lang="zh-CN" altLang="en-US" dirty="0">
                <a:hlinkClick r:id="rId22" tooltip="概率论"/>
              </a:rPr>
              <a:t>概率论</a:t>
            </a:r>
            <a:r>
              <a:rPr lang="zh-CN" altLang="en-US" dirty="0"/>
              <a:t>、</a:t>
            </a:r>
            <a:r>
              <a:rPr lang="zh-CN" altLang="en-US" dirty="0">
                <a:hlinkClick r:id="rId23" tooltip="统计学"/>
              </a:rPr>
              <a:t>统计学</a:t>
            </a:r>
            <a:r>
              <a:rPr lang="zh-CN" altLang="en-US" dirty="0"/>
              <a:t>、</a:t>
            </a:r>
            <a:r>
              <a:rPr lang="zh-CN" altLang="en-US" dirty="0">
                <a:hlinkClick r:id="rId24" tooltip="逼近论"/>
              </a:rPr>
              <a:t>逼近论</a:t>
            </a:r>
            <a:r>
              <a:rPr lang="zh-CN" altLang="en-US" dirty="0"/>
              <a:t>、</a:t>
            </a:r>
            <a:r>
              <a:rPr lang="zh-CN" altLang="en-US" dirty="0">
                <a:hlinkClick r:id="rId25"/>
              </a:rPr>
              <a:t>凸分析</a:t>
            </a:r>
            <a:r>
              <a:rPr lang="zh-CN" altLang="en-US" dirty="0"/>
              <a:t>、</a:t>
            </a:r>
            <a:r>
              <a:rPr lang="zh-CN" altLang="en-US" dirty="0">
                <a:hlinkClick r:id="rId26" tooltip="计算复杂性理论"/>
              </a:rPr>
              <a:t>计算复杂性理论</a:t>
            </a:r>
            <a:r>
              <a:rPr lang="zh-CN" altLang="en-US" dirty="0"/>
              <a:t>等多门学科</a:t>
            </a:r>
            <a:endParaRPr lang="en-US" altLang="zh-CN" dirty="0"/>
          </a:p>
        </p:txBody>
      </p:sp>
    </p:spTree>
    <p:extLst>
      <p:ext uri="{BB962C8B-B14F-4D97-AF65-F5344CB8AC3E}">
        <p14:creationId xmlns:p14="http://schemas.microsoft.com/office/powerpoint/2010/main" val="59411769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深度学习</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59BDCA32-F216-4BA1-A7B7-7322963268F1}"/>
              </a:ext>
            </a:extLst>
          </p:cNvPr>
          <p:cNvSpPr txBox="1"/>
          <p:nvPr/>
        </p:nvSpPr>
        <p:spPr>
          <a:xfrm>
            <a:off x="422788" y="1052996"/>
            <a:ext cx="8121445" cy="335136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t>深度学习</a:t>
            </a:r>
            <a:r>
              <a:rPr lang="zh-CN" altLang="en-US" dirty="0"/>
              <a:t>（英语：</a:t>
            </a:r>
            <a:r>
              <a:rPr lang="en-US" altLang="zh-CN" dirty="0"/>
              <a:t>deep learning</a:t>
            </a:r>
            <a:r>
              <a:rPr lang="zh-CN" altLang="en-US" dirty="0"/>
              <a:t>）是</a:t>
            </a:r>
            <a:r>
              <a:rPr lang="zh-CN" altLang="en-US" dirty="0">
                <a:hlinkClick r:id="rId3" tooltip="机器学习"/>
              </a:rPr>
              <a:t>机器学习</a:t>
            </a:r>
            <a:r>
              <a:rPr lang="zh-CN" altLang="en-US" dirty="0"/>
              <a:t>的分支，是一种以</a:t>
            </a:r>
            <a:r>
              <a:rPr lang="zh-CN" altLang="en-US" dirty="0">
                <a:solidFill>
                  <a:srgbClr val="3338FD"/>
                </a:solidFill>
              </a:rPr>
              <a:t>人工神经网络</a:t>
            </a:r>
            <a:r>
              <a:rPr lang="zh-CN" altLang="en-US" dirty="0"/>
              <a:t>为架构，对资料进行表征学习的</a:t>
            </a:r>
            <a:r>
              <a:rPr lang="zh-CN" altLang="en-US" dirty="0">
                <a:hlinkClick r:id="rId4"/>
              </a:rPr>
              <a:t>算法</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dirty="0"/>
              <a:t>深度学习框架，如</a:t>
            </a:r>
            <a:r>
              <a:rPr lang="zh-CN" altLang="en-US" dirty="0">
                <a:hlinkClick r:id="rId5"/>
              </a:rPr>
              <a:t>深度神经网络</a:t>
            </a:r>
            <a:r>
              <a:rPr lang="zh-CN" altLang="en-US" dirty="0"/>
              <a:t>、</a:t>
            </a:r>
            <a:r>
              <a:rPr lang="zh-CN" altLang="en-US" dirty="0">
                <a:hlinkClick r:id="rId6" tooltip="卷积神经网络"/>
              </a:rPr>
              <a:t>卷积神经网络</a:t>
            </a:r>
            <a:r>
              <a:rPr lang="zh-CN" altLang="en-US" dirty="0"/>
              <a:t>和</a:t>
            </a:r>
            <a:r>
              <a:rPr lang="zh-CN" altLang="en-US" dirty="0">
                <a:hlinkClick r:id="rId7"/>
              </a:rPr>
              <a:t>深度置信网络</a:t>
            </a:r>
            <a:r>
              <a:rPr lang="zh-CN" altLang="en-US" dirty="0"/>
              <a:t>和</a:t>
            </a:r>
            <a:r>
              <a:rPr lang="zh-CN" altLang="en-US" dirty="0">
                <a:hlinkClick r:id="rId8" tooltip="循环神经网络"/>
              </a:rPr>
              <a:t>循环神经网络</a:t>
            </a:r>
            <a:r>
              <a:rPr lang="zh-CN" altLang="en-US" dirty="0"/>
              <a:t>已被应用在</a:t>
            </a:r>
            <a:r>
              <a:rPr lang="zh-CN" altLang="en-US" dirty="0">
                <a:hlinkClick r:id="rId9" tooltip="计算机视觉"/>
              </a:rPr>
              <a:t>计算机视觉</a:t>
            </a:r>
            <a:r>
              <a:rPr lang="zh-CN" altLang="en-US" dirty="0"/>
              <a:t>、</a:t>
            </a:r>
            <a:r>
              <a:rPr lang="zh-CN" altLang="en-US" dirty="0">
                <a:hlinkClick r:id="rId10" tooltip="语音识别"/>
              </a:rPr>
              <a:t>语音识别</a:t>
            </a:r>
            <a:r>
              <a:rPr lang="zh-CN" altLang="en-US" dirty="0"/>
              <a:t>、</a:t>
            </a:r>
            <a:r>
              <a:rPr lang="zh-CN" altLang="en-US" dirty="0">
                <a:hlinkClick r:id="rId11" tooltip="自然语言处理"/>
              </a:rPr>
              <a:t>自然语言处理</a:t>
            </a:r>
            <a:r>
              <a:rPr lang="zh-CN" altLang="en-US" dirty="0"/>
              <a:t>、音频识别与</a:t>
            </a:r>
            <a:r>
              <a:rPr lang="zh-CN" altLang="en-US" dirty="0">
                <a:hlinkClick r:id="rId12" tooltip="生物信息学"/>
              </a:rPr>
              <a:t>生物信息学</a:t>
            </a:r>
            <a:r>
              <a:rPr lang="zh-CN" altLang="en-US" dirty="0"/>
              <a:t>等领域并取得了极好的效果</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35785F59-BC6E-42CD-9E34-720B1AE88C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997" y="3811070"/>
            <a:ext cx="3684238" cy="2607943"/>
          </a:xfrm>
          <a:prstGeom prst="rect">
            <a:avLst/>
          </a:prstGeom>
        </p:spPr>
      </p:pic>
      <p:pic>
        <p:nvPicPr>
          <p:cNvPr id="6" name="图片 5">
            <a:extLst>
              <a:ext uri="{FF2B5EF4-FFF2-40B4-BE49-F238E27FC236}">
                <a16:creationId xmlns:a16="http://schemas.microsoft.com/office/drawing/2014/main" id="{257FDDFE-4764-44CE-AE43-F20CC37AC3D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42273" y="3810602"/>
            <a:ext cx="3328074" cy="2608411"/>
          </a:xfrm>
          <a:prstGeom prst="rect">
            <a:avLst/>
          </a:prstGeom>
        </p:spPr>
      </p:pic>
    </p:spTree>
    <p:extLst>
      <p:ext uri="{BB962C8B-B14F-4D97-AF65-F5344CB8AC3E}">
        <p14:creationId xmlns:p14="http://schemas.microsoft.com/office/powerpoint/2010/main" val="316125077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2018 Turing Award</a:t>
            </a:r>
          </a:p>
        </p:txBody>
      </p:sp>
      <p:pic>
        <p:nvPicPr>
          <p:cNvPr id="3" name="图片 2">
            <a:extLst>
              <a:ext uri="{FF2B5EF4-FFF2-40B4-BE49-F238E27FC236}">
                <a16:creationId xmlns:a16="http://schemas.microsoft.com/office/drawing/2014/main" id="{5C95BA8A-021E-4AB8-AB2D-6C0756F26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80" y="1063389"/>
            <a:ext cx="5034423" cy="2833510"/>
          </a:xfrm>
          <a:prstGeom prst="rect">
            <a:avLst/>
          </a:prstGeom>
        </p:spPr>
      </p:pic>
      <p:grpSp>
        <p:nvGrpSpPr>
          <p:cNvPr id="17" name="组合 16">
            <a:extLst>
              <a:ext uri="{FF2B5EF4-FFF2-40B4-BE49-F238E27FC236}">
                <a16:creationId xmlns:a16="http://schemas.microsoft.com/office/drawing/2014/main" id="{57D02844-74B5-40B8-9269-CF796460C1A6}"/>
              </a:ext>
            </a:extLst>
          </p:cNvPr>
          <p:cNvGrpSpPr/>
          <p:nvPr/>
        </p:nvGrpSpPr>
        <p:grpSpPr>
          <a:xfrm>
            <a:off x="1061884" y="4680704"/>
            <a:ext cx="6518788" cy="987183"/>
            <a:chOff x="1061884" y="4680704"/>
            <a:chExt cx="6518788" cy="987183"/>
          </a:xfrm>
        </p:grpSpPr>
        <p:pic>
          <p:nvPicPr>
            <p:cNvPr id="5" name="图片 4">
              <a:extLst>
                <a:ext uri="{FF2B5EF4-FFF2-40B4-BE49-F238E27FC236}">
                  <a16:creationId xmlns:a16="http://schemas.microsoft.com/office/drawing/2014/main" id="{58E1B215-C243-4869-8440-C11C9F6C5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884" y="4753877"/>
              <a:ext cx="4298236" cy="840839"/>
            </a:xfrm>
            <a:prstGeom prst="rect">
              <a:avLst/>
            </a:prstGeom>
          </p:spPr>
        </p:pic>
        <p:pic>
          <p:nvPicPr>
            <p:cNvPr id="7" name="图片 6">
              <a:extLst>
                <a:ext uri="{FF2B5EF4-FFF2-40B4-BE49-F238E27FC236}">
                  <a16:creationId xmlns:a16="http://schemas.microsoft.com/office/drawing/2014/main" id="{460AAA65-C842-43E4-A747-4555D1E5D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3731" y="4680704"/>
              <a:ext cx="1986941" cy="987183"/>
            </a:xfrm>
            <a:prstGeom prst="rect">
              <a:avLst/>
            </a:prstGeom>
          </p:spPr>
        </p:pic>
      </p:grpSp>
      <p:grpSp>
        <p:nvGrpSpPr>
          <p:cNvPr id="18" name="组合 17">
            <a:extLst>
              <a:ext uri="{FF2B5EF4-FFF2-40B4-BE49-F238E27FC236}">
                <a16:creationId xmlns:a16="http://schemas.microsoft.com/office/drawing/2014/main" id="{3FFD65A0-6A15-469A-8142-FC58CB3A2E9A}"/>
              </a:ext>
            </a:extLst>
          </p:cNvPr>
          <p:cNvGrpSpPr/>
          <p:nvPr/>
        </p:nvGrpSpPr>
        <p:grpSpPr>
          <a:xfrm>
            <a:off x="1061884" y="5667887"/>
            <a:ext cx="6518787" cy="1073009"/>
            <a:chOff x="1061884" y="5667887"/>
            <a:chExt cx="6518787" cy="1073009"/>
          </a:xfrm>
        </p:grpSpPr>
        <p:pic>
          <p:nvPicPr>
            <p:cNvPr id="10" name="图片 9">
              <a:extLst>
                <a:ext uri="{FF2B5EF4-FFF2-40B4-BE49-F238E27FC236}">
                  <a16:creationId xmlns:a16="http://schemas.microsoft.com/office/drawing/2014/main" id="{0B4D9AC1-6209-4E9C-9692-E7B05550F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884" y="5667887"/>
              <a:ext cx="4298236" cy="1073009"/>
            </a:xfrm>
            <a:prstGeom prst="rect">
              <a:avLst/>
            </a:prstGeom>
          </p:spPr>
        </p:pic>
        <p:pic>
          <p:nvPicPr>
            <p:cNvPr id="12" name="图片 11">
              <a:extLst>
                <a:ext uri="{FF2B5EF4-FFF2-40B4-BE49-F238E27FC236}">
                  <a16:creationId xmlns:a16="http://schemas.microsoft.com/office/drawing/2014/main" id="{FBBA7A14-EC13-47CE-9AA1-46B9F6981C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3730" y="5667887"/>
              <a:ext cx="1986941" cy="1005512"/>
            </a:xfrm>
            <a:prstGeom prst="rect">
              <a:avLst/>
            </a:prstGeom>
          </p:spPr>
        </p:pic>
      </p:grpSp>
      <p:sp>
        <p:nvSpPr>
          <p:cNvPr id="15" name="文本框 14">
            <a:extLst>
              <a:ext uri="{FF2B5EF4-FFF2-40B4-BE49-F238E27FC236}">
                <a16:creationId xmlns:a16="http://schemas.microsoft.com/office/drawing/2014/main" id="{C9234EFC-B2BF-4847-B7E5-ADCFE65147D9}"/>
              </a:ext>
            </a:extLst>
          </p:cNvPr>
          <p:cNvSpPr txBox="1"/>
          <p:nvPr/>
        </p:nvSpPr>
        <p:spPr>
          <a:xfrm>
            <a:off x="5360120" y="931405"/>
            <a:ext cx="3401961" cy="3323987"/>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a:t>
            </a:r>
            <a:r>
              <a:rPr lang="en-US" altLang="zh-CN" sz="1400" dirty="0">
                <a:solidFill>
                  <a:srgbClr val="FF0000"/>
                </a:solidFill>
                <a:latin typeface="Times New Roman" panose="02020603050405020304" pitchFamily="18" charset="0"/>
                <a:cs typeface="Times New Roman" panose="02020603050405020304" pitchFamily="18" charset="0"/>
              </a:rPr>
              <a:t>Deep neural networks </a:t>
            </a:r>
            <a:r>
              <a:rPr lang="en-US" altLang="zh-CN" sz="1400" dirty="0">
                <a:latin typeface="Times New Roman" panose="02020603050405020304" pitchFamily="18" charset="0"/>
                <a:cs typeface="Times New Roman" panose="02020603050405020304" pitchFamily="18" charset="0"/>
              </a:rPr>
              <a:t>are responsible for some of the greatest advances in modern computer science, helping make substantial progress on long-standing problems in computer vision, speech recognition, and natural language understanding. At the heart of this progress are fundamental techniques developed starting more than 30 years ago by this year's Turing Award recipients, </a:t>
            </a:r>
            <a:r>
              <a:rPr lang="en-US" altLang="zh-CN" sz="1400" dirty="0" err="1">
                <a:latin typeface="Times New Roman" panose="02020603050405020304" pitchFamily="18" charset="0"/>
                <a:cs typeface="Times New Roman" panose="02020603050405020304" pitchFamily="18" charset="0"/>
              </a:rPr>
              <a:t>Yoshua</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Bengio</a:t>
            </a:r>
            <a:r>
              <a:rPr lang="en-US" altLang="zh-CN" sz="1400" dirty="0">
                <a:latin typeface="Times New Roman" panose="02020603050405020304" pitchFamily="18" charset="0"/>
                <a:cs typeface="Times New Roman" panose="02020603050405020304" pitchFamily="18" charset="0"/>
              </a:rPr>
              <a:t>, Geoffrey Hinton, and Yann </a:t>
            </a:r>
            <a:r>
              <a:rPr lang="en-US" altLang="zh-CN" sz="1400" dirty="0" err="1">
                <a:latin typeface="Times New Roman" panose="02020603050405020304" pitchFamily="18" charset="0"/>
                <a:cs typeface="Times New Roman" panose="02020603050405020304" pitchFamily="18" charset="0"/>
              </a:rPr>
              <a:t>LeCun</a:t>
            </a:r>
            <a:r>
              <a:rPr lang="en-US" altLang="zh-CN" sz="1400" dirty="0">
                <a:latin typeface="Times New Roman" panose="02020603050405020304" pitchFamily="18" charset="0"/>
                <a:cs typeface="Times New Roman" panose="02020603050405020304" pitchFamily="18" charset="0"/>
              </a:rPr>
              <a:t>. By dramatically improving the ability of computers to make sense of the world, </a:t>
            </a:r>
            <a:r>
              <a:rPr lang="en-US" altLang="zh-CN" sz="1400" dirty="0">
                <a:solidFill>
                  <a:srgbClr val="FF0000"/>
                </a:solidFill>
                <a:latin typeface="Times New Roman" panose="02020603050405020304" pitchFamily="18" charset="0"/>
                <a:cs typeface="Times New Roman" panose="02020603050405020304" pitchFamily="18" charset="0"/>
              </a:rPr>
              <a:t>deep neural networks are changing not just the field of computing, but nearly every field of science and human endeavor</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9DD0D3BB-6021-46F6-82B3-EFFD50C61704}"/>
              </a:ext>
            </a:extLst>
          </p:cNvPr>
          <p:cNvSpPr txBox="1"/>
          <p:nvPr/>
        </p:nvSpPr>
        <p:spPr>
          <a:xfrm>
            <a:off x="6807001" y="4204150"/>
            <a:ext cx="2163097" cy="369332"/>
          </a:xfrm>
          <a:prstGeom prst="rect">
            <a:avLst/>
          </a:prstGeom>
          <a:noFill/>
        </p:spPr>
        <p:txBody>
          <a:bodyPr wrap="square" rtlCol="0">
            <a:spAutoFit/>
          </a:bodyPr>
          <a:lstStyle/>
          <a:p>
            <a:r>
              <a:rPr lang="en-US" altLang="zh-CN" dirty="0"/>
              <a:t>                 </a:t>
            </a:r>
            <a:r>
              <a:rPr lang="en-US" altLang="zh-CN" dirty="0">
                <a:latin typeface="Times New Roman" panose="02020603050405020304" pitchFamily="18" charset="0"/>
                <a:cs typeface="Times New Roman" panose="02020603050405020304" pitchFamily="18" charset="0"/>
              </a:rPr>
              <a:t>-- Jeff Dean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719393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Deep Neural Networks (DNNs): Universal Approximation Theorem</a:t>
            </a:r>
          </a:p>
        </p:txBody>
      </p:sp>
      <p:grpSp>
        <p:nvGrpSpPr>
          <p:cNvPr id="4" name="组合 3"/>
          <p:cNvGrpSpPr/>
          <p:nvPr/>
        </p:nvGrpSpPr>
        <p:grpSpPr>
          <a:xfrm>
            <a:off x="506801" y="1046480"/>
            <a:ext cx="4725599" cy="2514374"/>
            <a:chOff x="334081" y="1249680"/>
            <a:chExt cx="4725599" cy="2514374"/>
          </a:xfrm>
        </p:grpSpPr>
        <p:grpSp>
          <p:nvGrpSpPr>
            <p:cNvPr id="5" name="组合 4"/>
            <p:cNvGrpSpPr/>
            <p:nvPr/>
          </p:nvGrpSpPr>
          <p:grpSpPr>
            <a:xfrm>
              <a:off x="334081" y="1249680"/>
              <a:ext cx="4725599" cy="2514374"/>
              <a:chOff x="2014680" y="794893"/>
              <a:chExt cx="5143358" cy="2938641"/>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9296" y="794893"/>
                <a:ext cx="4493189" cy="2938641"/>
              </a:xfrm>
              <a:prstGeom prst="rect">
                <a:avLst/>
              </a:prstGeom>
            </p:spPr>
          </p:pic>
          <mc:AlternateContent xmlns:mc="http://schemas.openxmlformats.org/markup-compatibility/2006" xmlns:a14="http://schemas.microsoft.com/office/drawing/2010/main">
            <mc:Choice Requires="a14">
              <p:graphicFrame>
                <p:nvGraphicFramePr>
                  <p:cNvPr id="7" name="对象 6"/>
                  <p:cNvGraphicFramePr>
                    <a:graphicFrameLocks noChangeAspect="1"/>
                  </p:cNvGraphicFramePr>
                  <p:nvPr>
                    <p:extLst/>
                  </p:nvPr>
                </p:nvGraphicFramePr>
                <p:xfrm>
                  <a:off x="2014680" y="1882775"/>
                  <a:ext cx="312882" cy="344170"/>
                </p:xfrm>
                <a:graphic>
                  <a:graphicData uri="http://schemas.openxmlformats.org/presentationml/2006/ole">
                    <mc:AlternateContent>
                      <mc:Choice xmlns:v="urn:schemas-microsoft-com:vml" Requires="v">
                        <p:oleObj spid="_x0000_s1126" name="Equation" r:id="rId5" imgW="126720" imgH="139680" progId="Equation.DSMT4">
                          <p:embed/>
                        </p:oleObj>
                      </mc:Choice>
                      <mc:Fallback>
                        <p:oleObj name="Equation" r:id="rId5" imgW="126720" imgH="139680" progId="Equation.DSMT4">
                          <p:embed/>
                          <p:pic>
                            <p:nvPicPr>
                              <p:cNvPr id="7" name="对象 6"/>
                              <p:cNvPicPr/>
                              <p:nvPr/>
                            </p:nvPicPr>
                            <p:blipFill>
                              <a:blip r:embed="rId6"/>
                              <a:stretch>
                                <a:fillRect/>
                              </a:stretch>
                            </p:blipFill>
                            <p:spPr>
                              <a:xfrm>
                                <a:off x="2014680" y="1882775"/>
                                <a:ext cx="312882" cy="344170"/>
                              </a:xfrm>
                              <a:prstGeom prst="rect">
                                <a:avLst/>
                              </a:prstGeom>
                            </p:spPr>
                          </p:pic>
                        </p:oleObj>
                      </mc:Fallback>
                    </mc:AlternateContent>
                  </a:graphicData>
                </a:graphic>
              </p:graphicFrame>
            </mc:Choice>
            <mc:Fallback xmlns="">
              <p:graphicFrame>
                <p:nvGraphicFramePr>
                  <p:cNvPr id="7" name="对象 6"/>
                  <p:cNvGraphicFramePr>
                    <a:graphicFrameLocks noChangeAspect="1"/>
                  </p:cNvGraphicFramePr>
                  <p:nvPr>
                    <p:extLst>
                      <p:ext uri="{D42A27DB-BD31-4B8C-83A1-F6EECF244321}">
                        <p14:modId xmlns:p14="http://schemas.microsoft.com/office/powerpoint/2010/main" val="550979354"/>
                      </p:ext>
                    </p:extLst>
                  </p:nvPr>
                </p:nvGraphicFramePr>
                <p:xfrm>
                  <a:off x="2014680" y="1882775"/>
                  <a:ext cx="312882" cy="344170"/>
                </p:xfrm>
                <a:graphic>
                  <a:graphicData uri="http://schemas.openxmlformats.org/presentationml/2006/ole">
                    <mc:AlternateContent>
                      <mc:Choice xmlns:v="urn:schemas-microsoft-com:vml" Requires="v">
                        <p:oleObj spid="_x0000_s1144" name="Equation" r:id="rId7" imgW="126720" imgH="139680" progId="Equation.DSMT4">
                          <p:embed/>
                        </p:oleObj>
                      </mc:Choice>
                      <mc:Fallback>
                        <p:oleObj name="Equation" r:id="rId7" imgW="126720" imgH="139680" progId="Equation.DSMT4">
                          <p:embed/>
                          <p:pic>
                            <p:nvPicPr>
                              <p:cNvPr id="13" name="对象 12"/>
                              <p:cNvPicPr/>
                              <p:nvPr/>
                            </p:nvPicPr>
                            <p:blipFill>
                              <a:blip r:embed="rId8"/>
                              <a:stretch>
                                <a:fillRect/>
                              </a:stretch>
                            </p:blipFill>
                            <p:spPr>
                              <a:xfrm>
                                <a:off x="2014680" y="1882775"/>
                                <a:ext cx="312882" cy="34417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 name="对象 8"/>
                  <p:cNvGraphicFramePr>
                    <a:graphicFrameLocks noChangeAspect="1"/>
                  </p:cNvGraphicFramePr>
                  <p:nvPr>
                    <p:extLst/>
                  </p:nvPr>
                </p:nvGraphicFramePr>
                <p:xfrm>
                  <a:off x="6813550" y="1852613"/>
                  <a:ext cx="344488" cy="406400"/>
                </p:xfrm>
                <a:graphic>
                  <a:graphicData uri="http://schemas.openxmlformats.org/presentationml/2006/ole">
                    <mc:AlternateContent>
                      <mc:Choice xmlns:v="urn:schemas-microsoft-com:vml" Requires="v">
                        <p:oleObj spid="_x0000_s1127" name="Equation" r:id="rId9" imgW="139680" imgH="164880" progId="Equation.DSMT4">
                          <p:embed/>
                        </p:oleObj>
                      </mc:Choice>
                      <mc:Fallback>
                        <p:oleObj name="Equation" r:id="rId9" imgW="139680" imgH="164880" progId="Equation.DSMT4">
                          <p:embed/>
                          <p:pic>
                            <p:nvPicPr>
                              <p:cNvPr id="9" name="对象 8"/>
                              <p:cNvPicPr/>
                              <p:nvPr/>
                            </p:nvPicPr>
                            <p:blipFill>
                              <a:blip r:embed="rId6"/>
                              <a:stretch>
                                <a:fillRect/>
                              </a:stretch>
                            </p:blipFill>
                            <p:spPr>
                              <a:xfrm>
                                <a:off x="6813550" y="1852613"/>
                                <a:ext cx="344488" cy="406400"/>
                              </a:xfrm>
                              <a:prstGeom prst="rect">
                                <a:avLst/>
                              </a:prstGeom>
                            </p:spPr>
                          </p:pic>
                        </p:oleObj>
                      </mc:Fallback>
                    </mc:AlternateContent>
                  </a:graphicData>
                </a:graphic>
              </p:graphicFrame>
            </mc:Choice>
            <mc:Fallback xmlns="">
              <p:graphicFrame>
                <p:nvGraphicFramePr>
                  <p:cNvPr id="9" name="对象 8"/>
                  <p:cNvGraphicFramePr>
                    <a:graphicFrameLocks noChangeAspect="1"/>
                  </p:cNvGraphicFramePr>
                  <p:nvPr>
                    <p:extLst>
                      <p:ext uri="{D42A27DB-BD31-4B8C-83A1-F6EECF244321}">
                        <p14:modId xmlns:p14="http://schemas.microsoft.com/office/powerpoint/2010/main" val="2195750796"/>
                      </p:ext>
                    </p:extLst>
                  </p:nvPr>
                </p:nvGraphicFramePr>
                <p:xfrm>
                  <a:off x="6813550" y="1852613"/>
                  <a:ext cx="344488" cy="406400"/>
                </p:xfrm>
                <a:graphic>
                  <a:graphicData uri="http://schemas.openxmlformats.org/presentationml/2006/ole">
                    <mc:AlternateContent>
                      <mc:Choice xmlns:v="urn:schemas-microsoft-com:vml" Requires="v">
                        <p:oleObj spid="_x0000_s1145" name="Equation" r:id="rId11" imgW="139680" imgH="164880" progId="Equation.DSMT4">
                          <p:embed/>
                        </p:oleObj>
                      </mc:Choice>
                      <mc:Fallback>
                        <p:oleObj name="Equation" r:id="rId11" imgW="139680" imgH="164880" progId="Equation.DSMT4">
                          <p:embed/>
                          <p:pic>
                            <p:nvPicPr>
                              <p:cNvPr id="14" name="对象 13"/>
                              <p:cNvPicPr/>
                              <p:nvPr/>
                            </p:nvPicPr>
                            <p:blipFill>
                              <a:blip r:embed="rId12"/>
                              <a:stretch>
                                <a:fillRect/>
                              </a:stretch>
                            </p:blipFill>
                            <p:spPr>
                              <a:xfrm>
                                <a:off x="6813550" y="1852613"/>
                                <a:ext cx="344488" cy="406400"/>
                              </a:xfrm>
                              <a:prstGeom prst="rect">
                                <a:avLst/>
                              </a:prstGeom>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3" name="文本框 2"/>
                <p:cNvSpPr txBox="1"/>
                <p:nvPr/>
              </p:nvSpPr>
              <p:spPr>
                <a:xfrm>
                  <a:off x="1778000" y="1249680"/>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778000" y="1249680"/>
                  <a:ext cx="77216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778000" y="184631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78000" y="1846319"/>
                  <a:ext cx="77216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757680"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757680" y="2435854"/>
                  <a:ext cx="77216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778000" y="302538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778000" y="3025389"/>
                  <a:ext cx="77216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909183" y="1283652"/>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909183" y="1283652"/>
                  <a:ext cx="77216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909183" y="1837945"/>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909183" y="1837945"/>
                  <a:ext cx="77216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909183"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909183" y="2435854"/>
                  <a:ext cx="772160"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2909183" y="3033763"/>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909183" y="3033763"/>
                  <a:ext cx="772160" cy="369332"/>
                </a:xfrm>
                <a:prstGeom prst="rect">
                  <a:avLst/>
                </a:prstGeom>
                <a:blipFill>
                  <a:blip r:embed="rId2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文本框 16"/>
              <p:cNvSpPr txBox="1"/>
              <p:nvPr/>
            </p:nvSpPr>
            <p:spPr>
              <a:xfrm>
                <a:off x="1320656" y="943950"/>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320656" y="943950"/>
                <a:ext cx="772160" cy="391646"/>
              </a:xfrm>
              <a:prstGeom prst="rect">
                <a:avLst/>
              </a:prstGeom>
              <a:blipFill>
                <a:blip r:embed="rId21"/>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854063" y="1335596"/>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854063" y="1335596"/>
                <a:ext cx="772160" cy="391646"/>
              </a:xfrm>
              <a:prstGeom prst="rect">
                <a:avLst/>
              </a:prstGeom>
              <a:blipFill>
                <a:blip r:embed="rId22"/>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38216" y="843508"/>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538216" y="843508"/>
                <a:ext cx="772160" cy="391646"/>
              </a:xfrm>
              <a:prstGeom prst="rect">
                <a:avLst/>
              </a:prstGeom>
              <a:blipFill>
                <a:blip r:embed="rId23"/>
                <a:stretch>
                  <a:fillRect b="-7692"/>
                </a:stretch>
              </a:blipFill>
            </p:spPr>
            <p:txBody>
              <a:bodyPr/>
              <a:lstStyle/>
              <a:p>
                <a:r>
                  <a:rPr lang="en-US">
                    <a:noFill/>
                  </a:rPr>
                  <a:t> </a:t>
                </a:r>
              </a:p>
            </p:txBody>
          </p:sp>
        </mc:Fallback>
      </mc:AlternateContent>
      <p:grpSp>
        <p:nvGrpSpPr>
          <p:cNvPr id="21" name="组合 20"/>
          <p:cNvGrpSpPr/>
          <p:nvPr/>
        </p:nvGrpSpPr>
        <p:grpSpPr>
          <a:xfrm>
            <a:off x="5232400" y="1222772"/>
            <a:ext cx="3416215" cy="1992233"/>
            <a:chOff x="5151229" y="1346753"/>
            <a:chExt cx="3416215" cy="1992233"/>
          </a:xfrm>
        </p:grpSpPr>
        <mc:AlternateContent xmlns:mc="http://schemas.openxmlformats.org/markup-compatibility/2006" xmlns:a14="http://schemas.microsoft.com/office/drawing/2010/main">
          <mc:Choice Requires="a14">
            <p:sp>
              <p:nvSpPr>
                <p:cNvPr id="2" name="文本框 1"/>
                <p:cNvSpPr txBox="1"/>
                <p:nvPr/>
              </p:nvSpPr>
              <p:spPr>
                <a:xfrm>
                  <a:off x="5151229" y="1346753"/>
                  <a:ext cx="33934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𝜎</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5151229" y="1346753"/>
                  <a:ext cx="3393440" cy="369332"/>
                </a:xfrm>
                <a:prstGeom prst="rect">
                  <a:avLst/>
                </a:prstGeom>
                <a:blipFill>
                  <a:blip r:embed="rId2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174004" y="1846718"/>
                  <a:ext cx="3393440" cy="1492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𝜎</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oMath>
                    </m:oMathPara>
                  </a14:m>
                  <a:endParaRPr lang="en-US" b="0" dirty="0"/>
                </a:p>
                <a:p>
                  <a:endParaRPr lang="en-US" b="0" dirty="0"/>
                </a:p>
                <a:p>
                  <a:pPr algn="ctr"/>
                  <a:r>
                    <a:rPr lang="en-US" dirty="0"/>
                    <a:t>…</a:t>
                  </a:r>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𝑙</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𝑙</m:t>
                            </m:r>
                          </m:sub>
                        </m:sSub>
                      </m:oMath>
                    </m:oMathPara>
                  </a14:m>
                  <a:endParaRPr 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174004" y="1846718"/>
                  <a:ext cx="3393440" cy="1492268"/>
                </a:xfrm>
                <a:prstGeom prst="rect">
                  <a:avLst/>
                </a:prstGeom>
                <a:blipFill>
                  <a:blip r:embed="rId25"/>
                  <a:stretch>
                    <a:fillRect b="-1230"/>
                  </a:stretch>
                </a:blipFill>
              </p:spPr>
              <p:txBody>
                <a:bodyPr/>
                <a:lstStyle/>
                <a:p>
                  <a:r>
                    <a:rPr lang="zh-CN" altLang="en-US">
                      <a:noFill/>
                    </a:rPr>
                    <a:t> </a:t>
                  </a:r>
                </a:p>
              </p:txBody>
            </p:sp>
          </mc:Fallback>
        </mc:AlternateContent>
      </p:grpSp>
      <p:sp>
        <p:nvSpPr>
          <p:cNvPr id="22" name="矩形 21"/>
          <p:cNvSpPr/>
          <p:nvPr/>
        </p:nvSpPr>
        <p:spPr>
          <a:xfrm>
            <a:off x="6665436" y="6581001"/>
            <a:ext cx="2478564" cy="276999"/>
          </a:xfrm>
          <a:prstGeom prst="rect">
            <a:avLst/>
          </a:prstGeom>
        </p:spPr>
        <p:txBody>
          <a:bodyPr wrap="none">
            <a:spAutoFit/>
          </a:bodyPr>
          <a:lstStyle/>
          <a:p>
            <a:r>
              <a:rPr lang="en-US" sz="1200" i="1" dirty="0" err="1">
                <a:latin typeface="Times New Roman" panose="02020603050405020304" pitchFamily="18" charset="0"/>
                <a:cs typeface="Times New Roman" panose="02020603050405020304" pitchFamily="18" charset="0"/>
              </a:rPr>
              <a:t>Hornik</a:t>
            </a:r>
            <a:r>
              <a:rPr lang="en-US" sz="1200" i="1" dirty="0">
                <a:latin typeface="Times New Roman" panose="02020603050405020304" pitchFamily="18" charset="0"/>
                <a:cs typeface="Times New Roman" panose="02020603050405020304" pitchFamily="18" charset="0"/>
              </a:rPr>
              <a:t>, et al, Neural Networks, 1989</a:t>
            </a:r>
          </a:p>
        </p:txBody>
      </p:sp>
      <p:sp>
        <p:nvSpPr>
          <p:cNvPr id="23" name="文本框 22"/>
          <p:cNvSpPr txBox="1"/>
          <p:nvPr/>
        </p:nvSpPr>
        <p:spPr>
          <a:xfrm>
            <a:off x="506801" y="3788285"/>
            <a:ext cx="8056476" cy="1600438"/>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Standard multilayer feedforward networks are capable of approximating any measurable function to any desired degree of accuracy</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Convergence rate increases as the number of hidden units grows</a:t>
            </a:r>
          </a:p>
          <a:p>
            <a:pPr marL="285750" indent="-285750">
              <a:buFont typeface="Wingdings" panose="05000000000000000000" pitchFamily="2" charset="2"/>
              <a:buChar char="Ø"/>
            </a:pPr>
            <a:endParaRPr lang="en-US" dirty="0"/>
          </a:p>
        </p:txBody>
      </p:sp>
      <mc:AlternateContent xmlns:mc="http://schemas.openxmlformats.org/markup-compatibility/2006" xmlns:a14="http://schemas.microsoft.com/office/drawing/2010/main">
        <mc:Choice Requires="a14">
          <p:sp>
            <p:nvSpPr>
              <p:cNvPr id="24" name="文本框 23"/>
              <p:cNvSpPr txBox="1"/>
              <p:nvPr/>
            </p:nvSpPr>
            <p:spPr>
              <a:xfrm>
                <a:off x="5755640" y="3323302"/>
                <a:ext cx="23469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 </m:t>
                      </m:r>
                      <m:r>
                        <a:rPr lang="en-US" b="0" i="1" smtClean="0">
                          <a:latin typeface="Cambria Math" panose="02040503050406030204" pitchFamily="18" charset="0"/>
                        </a:rPr>
                        <m:t>𝑡𝑎𝑛h</m:t>
                      </m:r>
                    </m:oMath>
                  </m:oMathPara>
                </a14:m>
                <a:endParaRPr 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755640" y="3323302"/>
                <a:ext cx="2346960" cy="369332"/>
              </a:xfrm>
              <a:prstGeom prst="rect">
                <a:avLst/>
              </a:prstGeom>
              <a:blipFill>
                <a:blip r:embed="rId2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69364" y="5331364"/>
                <a:ext cx="8056476" cy="112005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Loss function: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min</m:t>
                            </m:r>
                          </m:e>
                          <m:lim>
                            <m:r>
                              <a:rPr lang="en-US" sz="2000" b="0" i="1" smtClean="0">
                                <a:latin typeface="Cambria Math" panose="02040503050406030204" pitchFamily="18" charset="0"/>
                              </a:rPr>
                              <m:t>𝑤</m:t>
                            </m:r>
                          </m:lim>
                        </m:limLow>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𝑦</m:t>
                            </m:r>
                          </m:e>
                        </m:d>
                      </m:e>
                      <m:sup>
                        <m:r>
                          <a:rPr lang="en-US" sz="2000" b="0" i="1" smtClean="0">
                            <a:latin typeface="Cambria Math" panose="02040503050406030204" pitchFamily="18" charset="0"/>
                          </a:rPr>
                          <m:t>2</m:t>
                        </m:r>
                      </m:sup>
                    </m:sSup>
                    <m:r>
                      <a:rPr lang="en-US" sz="2000" b="0" i="0" smtClean="0">
                        <a:latin typeface="Cambria Math" panose="02040503050406030204" pitchFamily="18" charset="0"/>
                      </a:rPr>
                      <m:t>+</m:t>
                    </m:r>
                    <m:r>
                      <a:rPr lang="en-US" sz="2000" b="0" i="1" smtClean="0">
                        <a:latin typeface="Cambria Math" panose="02040503050406030204" pitchFamily="18" charset="0"/>
                      </a:rPr>
                      <m:t>𝜆</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e>
                      <m:sup>
                        <m:r>
                          <a:rPr lang="en-US" sz="2000" b="0" i="0" smtClean="0">
                            <a:latin typeface="Cambria Math" panose="02040503050406030204" pitchFamily="18" charset="0"/>
                          </a:rPr>
                          <m:t>2</m:t>
                        </m:r>
                      </m:sup>
                    </m:sSup>
                    <m:r>
                      <a:rPr lang="en-US" sz="2000" b="0" i="0" smtClean="0">
                        <a:latin typeface="Cambria Math" panose="02040503050406030204" pitchFamily="18" charset="0"/>
                      </a:rPr>
                      <m:t>)</m:t>
                    </m:r>
                  </m:oMath>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Optimization: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r>
                          <a:rPr lang="en-US" sz="2000" b="0" i="0" smtClean="0">
                            <a:latin typeface="Cambria Math" panose="02040503050406030204" pitchFamily="18" charset="0"/>
                          </a:rPr>
                          <m:t>𝛻</m:t>
                        </m:r>
                      </m:e>
                      <m:sub>
                        <m:r>
                          <a:rPr lang="en-US" sz="2000" b="0" i="1" smtClean="0">
                            <a:latin typeface="Cambria Math" panose="02040503050406030204" pitchFamily="18" charset="0"/>
                          </a:rPr>
                          <m:t>𝑤</m:t>
                        </m:r>
                      </m:sub>
                    </m:sSub>
                    <m:r>
                      <a:rPr lang="en-US" sz="2000" b="0" i="1" smtClean="0">
                        <a:latin typeface="Cambria Math" panose="02040503050406030204" pitchFamily="18" charset="0"/>
                      </a:rPr>
                      <m:t>𝐿</m:t>
                    </m:r>
                  </m:oMath>
                </a14:m>
                <a:r>
                  <a:rPr lang="en-US" sz="2000" dirty="0">
                    <a:latin typeface="Times New Roman" panose="02020603050405020304" pitchFamily="18" charset="0"/>
                    <a:cs typeface="Times New Roman" panose="02020603050405020304" pitchFamily="18" charset="0"/>
                  </a:rPr>
                  <a:t> (stochastic gradient decent)</a:t>
                </a:r>
              </a:p>
            </p:txBody>
          </p:sp>
        </mc:Choice>
        <mc:Fallback xmlns="">
          <p:sp>
            <p:nvSpPr>
              <p:cNvPr id="25" name="文本框 24"/>
              <p:cNvSpPr txBox="1">
                <a:spLocks noRot="1" noChangeAspect="1" noMove="1" noResize="1" noEditPoints="1" noAdjustHandles="1" noChangeArrowheads="1" noChangeShapeType="1" noTextEdit="1"/>
              </p:cNvSpPr>
              <p:nvPr/>
            </p:nvSpPr>
            <p:spPr>
              <a:xfrm>
                <a:off x="569364" y="5331364"/>
                <a:ext cx="8056476" cy="1120050"/>
              </a:xfrm>
              <a:prstGeom prst="rect">
                <a:avLst/>
              </a:prstGeom>
              <a:blipFill>
                <a:blip r:embed="rId27"/>
                <a:stretch>
                  <a:fillRect l="-756" t="-2732" b="-8743"/>
                </a:stretch>
              </a:blipFill>
            </p:spPr>
            <p:txBody>
              <a:bodyPr/>
              <a:lstStyle/>
              <a:p>
                <a:r>
                  <a:rPr lang="en-US">
                    <a:noFill/>
                  </a:rPr>
                  <a:t> </a:t>
                </a:r>
              </a:p>
            </p:txBody>
          </p:sp>
        </mc:Fallback>
      </mc:AlternateContent>
      <p:sp>
        <p:nvSpPr>
          <p:cNvPr id="26" name="文本框 25">
            <a:extLst>
              <a:ext uri="{FF2B5EF4-FFF2-40B4-BE49-F238E27FC236}">
                <a16:creationId xmlns:a16="http://schemas.microsoft.com/office/drawing/2014/main" id="{92B310FD-7F4A-4CB2-AE6E-AFAAD35D6ECE}"/>
              </a:ext>
            </a:extLst>
          </p:cNvPr>
          <p:cNvSpPr txBox="1"/>
          <p:nvPr/>
        </p:nvSpPr>
        <p:spPr>
          <a:xfrm>
            <a:off x="4944606" y="1820355"/>
            <a:ext cx="678426" cy="461665"/>
          </a:xfrm>
          <a:prstGeom prst="rect">
            <a:avLst/>
          </a:prstGeom>
          <a:solidFill>
            <a:schemeClr val="bg1"/>
          </a:solid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y</a:t>
            </a:r>
            <a:endParaRPr lang="zh-CN" alt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0144034"/>
      </p:ext>
    </p:extLst>
  </p:cSld>
  <p:clrMapOvr>
    <a:masterClrMapping/>
  </p:clrMapOvr>
  <mc:AlternateContent xmlns:mc="http://schemas.openxmlformats.org/markup-compatibility/2006" xmlns:p14="http://schemas.microsoft.com/office/powerpoint/2010/main">
    <mc:Choice Requires="p14">
      <p:transition spd="slow" p14:dur="2000" advTm="792"/>
    </mc:Choice>
    <mc:Fallback xmlns="">
      <p:transition spd="slow" advTm="792"/>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12579</TotalTime>
  <Words>1375</Words>
  <Application>Microsoft Office PowerPoint</Application>
  <PresentationFormat>全屏显示(4:3)</PresentationFormat>
  <Paragraphs>263</Paragraphs>
  <Slides>35</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9" baseType="lpstr">
      <vt:lpstr>Microsoft YaHei UI</vt:lpstr>
      <vt:lpstr>新細明體</vt:lpstr>
      <vt:lpstr>等线</vt:lpstr>
      <vt:lpstr>等线 Light</vt:lpstr>
      <vt:lpstr>华文楷体</vt:lpstr>
      <vt:lpstr>宋体</vt:lpstr>
      <vt:lpstr>Arial</vt:lpstr>
      <vt:lpstr>Calibri</vt:lpstr>
      <vt:lpstr>Calibri Light</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xhmeng</dc:creator>
  <cp:lastModifiedBy>Xuhui Meng</cp:lastModifiedBy>
  <cp:revision>1125</cp:revision>
  <dcterms:created xsi:type="dcterms:W3CDTF">2017-09-04T15:34:47Z</dcterms:created>
  <dcterms:modified xsi:type="dcterms:W3CDTF">2023-02-26T12:24:50Z</dcterms:modified>
</cp:coreProperties>
</file>